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78" r:id="rId2"/>
    <p:sldId id="257" r:id="rId3"/>
    <p:sldId id="269" r:id="rId4"/>
    <p:sldId id="258" r:id="rId5"/>
    <p:sldId id="273" r:id="rId6"/>
    <p:sldId id="260" r:id="rId7"/>
    <p:sldId id="274" r:id="rId8"/>
    <p:sldId id="261" r:id="rId9"/>
    <p:sldId id="262" r:id="rId10"/>
    <p:sldId id="263" r:id="rId11"/>
    <p:sldId id="264" r:id="rId12"/>
    <p:sldId id="272" r:id="rId13"/>
    <p:sldId id="266" r:id="rId14"/>
    <p:sldId id="275" r:id="rId15"/>
    <p:sldId id="267" r:id="rId16"/>
    <p:sldId id="268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B451"/>
    <a:srgbClr val="00C057"/>
    <a:srgbClr val="00B85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6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bit.ly/3fz1o8a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bit.ly/3fz1o8a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7BA3C-02BB-439D-93D7-51F893AE6D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347302-4CDC-491C-AB85-DB327F70B162}">
      <dgm:prSet/>
      <dgm:spPr>
        <a:solidFill>
          <a:schemeClr val="accent4">
            <a:lumMod val="75000"/>
            <a:lumOff val="25000"/>
          </a:schemeClr>
        </a:solidFill>
      </dgm:spPr>
      <dgm:t>
        <a:bodyPr/>
        <a:lstStyle/>
        <a:p>
          <a:pPr algn="l"/>
          <a:r>
            <a:rPr lang="en-AU" b="0" dirty="0">
              <a:solidFill>
                <a:schemeClr val="tx1"/>
              </a:solidFill>
              <a:latin typeface="Century Gothic" panose="020B0502020202020204" pitchFamily="34" charset="0"/>
            </a:rPr>
            <a:t>To complete this task go to the NSWDPI Website and use the online feed </a:t>
          </a:r>
          <a:r>
            <a:rPr lang="en-AU" b="0" dirty="0" smtClean="0">
              <a:solidFill>
                <a:schemeClr val="tx1"/>
              </a:solidFill>
              <a:latin typeface="Century Gothic" panose="020B0502020202020204" pitchFamily="34" charset="0"/>
            </a:rPr>
            <a:t>calculator: </a:t>
          </a:r>
          <a:r>
            <a:rPr lang="en-US" b="0" dirty="0" smtClean="0">
              <a:solidFill>
                <a:schemeClr val="tx1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https://bit.ly/3fz1o8a</a:t>
          </a:r>
          <a:r>
            <a:rPr lang="en-US" b="0" dirty="0" smtClean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endParaRPr lang="en-US" b="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54EB435D-60A4-4436-BD28-4C8F97FBF25F}" type="parTrans" cxnId="{738AEEFD-C137-4345-AB1E-F870427C852A}">
      <dgm:prSet/>
      <dgm:spPr/>
      <dgm:t>
        <a:bodyPr/>
        <a:lstStyle/>
        <a:p>
          <a:endParaRPr lang="en-US"/>
        </a:p>
      </dgm:t>
    </dgm:pt>
    <dgm:pt modelId="{F9A52C40-668D-43D6-8A5E-1E77D1E986D9}" type="sibTrans" cxnId="{738AEEFD-C137-4345-AB1E-F870427C852A}">
      <dgm:prSet/>
      <dgm:spPr/>
      <dgm:t>
        <a:bodyPr/>
        <a:lstStyle/>
        <a:p>
          <a:endParaRPr lang="en-US"/>
        </a:p>
      </dgm:t>
    </dgm:pt>
    <dgm:pt modelId="{D4526762-F04E-43AA-B535-5917FCF2C929}">
      <dgm:prSet/>
      <dgm:spPr/>
      <dgm:t>
        <a:bodyPr/>
        <a:lstStyle/>
        <a:p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8 to 15</a:t>
          </a:r>
          <a:r>
            <a:rPr lang="en-AU" dirty="0" smtClean="0">
              <a:solidFill>
                <a:schemeClr val="tx1"/>
              </a:solidFill>
              <a:latin typeface="Century Gothic" panose="020B0502020202020204" pitchFamily="34" charset="0"/>
            </a:rPr>
            <a:t>: do not exceed 50% by weight of grain/manufactured feed in the diet.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FB1D6FB6-3AE8-4180-961E-AA5557E286FB}" type="parTrans" cxnId="{D5596DF2-9419-45C3-8D3E-EB810EAF5340}">
      <dgm:prSet/>
      <dgm:spPr/>
      <dgm:t>
        <a:bodyPr/>
        <a:lstStyle/>
        <a:p>
          <a:endParaRPr lang="en-US"/>
        </a:p>
      </dgm:t>
    </dgm:pt>
    <dgm:pt modelId="{A4B19CE4-789F-4BB7-A5B5-4080235CEA5D}" type="sibTrans" cxnId="{D5596DF2-9419-45C3-8D3E-EB810EAF5340}">
      <dgm:prSet/>
      <dgm:spPr/>
      <dgm:t>
        <a:bodyPr/>
        <a:lstStyle/>
        <a:p>
          <a:endParaRPr lang="en-US"/>
        </a:p>
      </dgm:t>
    </dgm:pt>
    <dgm:pt modelId="{5B4A94FB-75BA-4C48-B61F-DD92B13C4201}">
      <dgm:prSet/>
      <dgm:spPr/>
      <dgm:t>
        <a:bodyPr/>
        <a:lstStyle/>
        <a:p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16 to 23: </a:t>
          </a:r>
          <a:r>
            <a:rPr lang="en-AU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60% by weight of grain/manufactured feed in the diet.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63FA397D-C75E-4BF0-BB8E-D8295A6B1AE9}" type="parTrans" cxnId="{C234E709-85F3-407B-972B-7B381702FFAA}">
      <dgm:prSet/>
      <dgm:spPr/>
      <dgm:t>
        <a:bodyPr/>
        <a:lstStyle/>
        <a:p>
          <a:endParaRPr lang="en-US"/>
        </a:p>
      </dgm:t>
    </dgm:pt>
    <dgm:pt modelId="{74495742-100B-4C4F-9FFD-BF114C087028}" type="sibTrans" cxnId="{C234E709-85F3-407B-972B-7B381702FFAA}">
      <dgm:prSet/>
      <dgm:spPr/>
      <dgm:t>
        <a:bodyPr/>
        <a:lstStyle/>
        <a:p>
          <a:endParaRPr lang="en-US"/>
        </a:p>
      </dgm:t>
    </dgm:pt>
    <dgm:pt modelId="{6FFA1C3E-EDAB-48C3-AD33-15D08B427558}">
      <dgm:prSet/>
      <dgm:spPr/>
      <dgm:t>
        <a:bodyPr/>
        <a:lstStyle/>
        <a:p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24 and onwards: </a:t>
          </a:r>
          <a:r>
            <a:rPr lang="en-AU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70% by weight of grain in the diet.</a:t>
          </a:r>
          <a:endParaRPr lang="en-US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48D79C3E-52BE-47BD-8695-9759660242E3}" type="parTrans" cxnId="{63EF32DA-70C5-4687-9038-347D08D8A376}">
      <dgm:prSet/>
      <dgm:spPr/>
      <dgm:t>
        <a:bodyPr/>
        <a:lstStyle/>
        <a:p>
          <a:endParaRPr lang="en-US"/>
        </a:p>
      </dgm:t>
    </dgm:pt>
    <dgm:pt modelId="{D327E4F4-59A8-44D0-A9BD-653BC311C1A6}" type="sibTrans" cxnId="{63EF32DA-70C5-4687-9038-347D08D8A376}">
      <dgm:prSet/>
      <dgm:spPr/>
      <dgm:t>
        <a:bodyPr/>
        <a:lstStyle/>
        <a:p>
          <a:endParaRPr lang="en-US"/>
        </a:p>
      </dgm:t>
    </dgm:pt>
    <dgm:pt modelId="{91771791-08CF-49D7-B3F1-8B8A224647A0}">
      <dgm:prSet/>
      <dgm:spPr/>
      <dgm:t>
        <a:bodyPr/>
        <a:lstStyle/>
        <a:p>
          <a:pPr algn="l"/>
          <a:r>
            <a:rPr lang="en-AU" b="0" dirty="0" smtClean="0">
              <a:solidFill>
                <a:schemeClr val="tx1"/>
              </a:solidFill>
              <a:latin typeface="Century Gothic" panose="020B0502020202020204" pitchFamily="34" charset="0"/>
            </a:rPr>
            <a:t>Calculate the feeding amounts for the periods below</a:t>
          </a:r>
          <a:endParaRPr lang="en-US" b="0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841A4254-16ED-4FED-A65F-A586A52A675E}" type="parTrans" cxnId="{B77B02B4-D5D8-4B79-968E-0C95CA19123D}">
      <dgm:prSet/>
      <dgm:spPr/>
      <dgm:t>
        <a:bodyPr/>
        <a:lstStyle/>
        <a:p>
          <a:endParaRPr lang="en-AU"/>
        </a:p>
      </dgm:t>
    </dgm:pt>
    <dgm:pt modelId="{DFF37DEE-706F-4F5A-8146-49FD6AE07157}" type="sibTrans" cxnId="{B77B02B4-D5D8-4B79-968E-0C95CA19123D}">
      <dgm:prSet/>
      <dgm:spPr/>
      <dgm:t>
        <a:bodyPr/>
        <a:lstStyle/>
        <a:p>
          <a:endParaRPr lang="en-AU"/>
        </a:p>
      </dgm:t>
    </dgm:pt>
    <dgm:pt modelId="{4BD35292-6300-47D3-8158-78E503DD4774}">
      <dgm:prSet/>
      <dgm:spPr/>
      <dgm:t>
        <a:bodyPr/>
        <a:lstStyle/>
        <a:p>
          <a:pPr algn="l"/>
          <a:r>
            <a:rPr lang="en-AU" b="1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1 to 7: </a:t>
          </a:r>
          <a:r>
            <a:rPr lang="en-AU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40% by weight of grain/manufactured feed in the diet.</a:t>
          </a:r>
          <a:endParaRPr lang="en-US" b="1" dirty="0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E52F4556-70CE-46B7-B89F-689242FA3AAA}" type="parTrans" cxnId="{27E332E3-3A42-40B0-A44D-5FCE105FEF13}">
      <dgm:prSet/>
      <dgm:spPr/>
      <dgm:t>
        <a:bodyPr/>
        <a:lstStyle/>
        <a:p>
          <a:endParaRPr lang="en-AU"/>
        </a:p>
      </dgm:t>
    </dgm:pt>
    <dgm:pt modelId="{3C2C90FE-F9D3-4270-9C79-51D20DBA4633}" type="sibTrans" cxnId="{27E332E3-3A42-40B0-A44D-5FCE105FEF13}">
      <dgm:prSet/>
      <dgm:spPr/>
      <dgm:t>
        <a:bodyPr/>
        <a:lstStyle/>
        <a:p>
          <a:endParaRPr lang="en-AU"/>
        </a:p>
      </dgm:t>
    </dgm:pt>
    <dgm:pt modelId="{CEBFC7F5-7084-458B-9B4E-F509D2DA9AD5}" type="pres">
      <dgm:prSet presAssocID="{56E7BA3C-02BB-439D-93D7-51F893AE6D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4915AC76-F792-4AE7-B917-9173B979A236}" type="pres">
      <dgm:prSet presAssocID="{94347302-4CDC-491C-AB85-DB327F70B16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E172F4B2-20B5-4C43-A1E2-BFC57AFA449F}" type="pres">
      <dgm:prSet presAssocID="{F9A52C40-668D-43D6-8A5E-1E77D1E986D9}" presName="spacer" presStyleCnt="0"/>
      <dgm:spPr/>
    </dgm:pt>
    <dgm:pt modelId="{1A6A3DB4-0F3F-47F5-9EC3-86C494BFCB09}" type="pres">
      <dgm:prSet presAssocID="{91771791-08CF-49D7-B3F1-8B8A224647A0}" presName="parentText" presStyleLbl="node1" presStyleIdx="1" presStyleCnt="6" custLinFactNeighborX="-505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81B01CC-54BE-4E47-9E30-EA6B82F00239}" type="pres">
      <dgm:prSet presAssocID="{DFF37DEE-706F-4F5A-8146-49FD6AE07157}" presName="spacer" presStyleCnt="0"/>
      <dgm:spPr/>
    </dgm:pt>
    <dgm:pt modelId="{3A8D20A1-2CF7-425F-A857-5E677906946A}" type="pres">
      <dgm:prSet presAssocID="{4BD35292-6300-47D3-8158-78E503DD477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EFA9155-366B-40C7-AEDB-6D3C07F93369}" type="pres">
      <dgm:prSet presAssocID="{3C2C90FE-F9D3-4270-9C79-51D20DBA4633}" presName="spacer" presStyleCnt="0"/>
      <dgm:spPr/>
    </dgm:pt>
    <dgm:pt modelId="{77D9DDD8-38FA-4DC7-8560-BD8E0E02EE17}" type="pres">
      <dgm:prSet presAssocID="{D4526762-F04E-43AA-B535-5917FCF2C92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099C6ED-34F2-4AF5-8563-74EA9255E5EE}" type="pres">
      <dgm:prSet presAssocID="{A4B19CE4-789F-4BB7-A5B5-4080235CEA5D}" presName="spacer" presStyleCnt="0"/>
      <dgm:spPr/>
    </dgm:pt>
    <dgm:pt modelId="{DF310C9D-33EA-4552-A927-3E08520EE4FA}" type="pres">
      <dgm:prSet presAssocID="{5B4A94FB-75BA-4C48-B61F-DD92B13C420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CED4FD6-D784-4D9B-8189-8D8355147BEB}" type="pres">
      <dgm:prSet presAssocID="{74495742-100B-4C4F-9FFD-BF114C087028}" presName="spacer" presStyleCnt="0"/>
      <dgm:spPr/>
    </dgm:pt>
    <dgm:pt modelId="{0D04EEF3-DAFD-45E6-9BCB-1125C8DE8D35}" type="pres">
      <dgm:prSet presAssocID="{6FFA1C3E-EDAB-48C3-AD33-15D08B42755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27E332E3-3A42-40B0-A44D-5FCE105FEF13}" srcId="{56E7BA3C-02BB-439D-93D7-51F893AE6DEE}" destId="{4BD35292-6300-47D3-8158-78E503DD4774}" srcOrd="2" destOrd="0" parTransId="{E52F4556-70CE-46B7-B89F-689242FA3AAA}" sibTransId="{3C2C90FE-F9D3-4270-9C79-51D20DBA4633}"/>
    <dgm:cxn modelId="{738AEEFD-C137-4345-AB1E-F870427C852A}" srcId="{56E7BA3C-02BB-439D-93D7-51F893AE6DEE}" destId="{94347302-4CDC-491C-AB85-DB327F70B162}" srcOrd="0" destOrd="0" parTransId="{54EB435D-60A4-4436-BD28-4C8F97FBF25F}" sibTransId="{F9A52C40-668D-43D6-8A5E-1E77D1E986D9}"/>
    <dgm:cxn modelId="{B77B02B4-D5D8-4B79-968E-0C95CA19123D}" srcId="{56E7BA3C-02BB-439D-93D7-51F893AE6DEE}" destId="{91771791-08CF-49D7-B3F1-8B8A224647A0}" srcOrd="1" destOrd="0" parTransId="{841A4254-16ED-4FED-A65F-A586A52A675E}" sibTransId="{DFF37DEE-706F-4F5A-8146-49FD6AE07157}"/>
    <dgm:cxn modelId="{5CE645A4-265D-41A8-AC25-744E7A1E621C}" type="presOf" srcId="{91771791-08CF-49D7-B3F1-8B8A224647A0}" destId="{1A6A3DB4-0F3F-47F5-9EC3-86C494BFCB09}" srcOrd="0" destOrd="0" presId="urn:microsoft.com/office/officeart/2005/8/layout/vList2"/>
    <dgm:cxn modelId="{C0C51D17-69FD-454A-ACFC-E67BEED0D33C}" type="presOf" srcId="{94347302-4CDC-491C-AB85-DB327F70B162}" destId="{4915AC76-F792-4AE7-B917-9173B979A236}" srcOrd="0" destOrd="0" presId="urn:microsoft.com/office/officeart/2005/8/layout/vList2"/>
    <dgm:cxn modelId="{D5596DF2-9419-45C3-8D3E-EB810EAF5340}" srcId="{56E7BA3C-02BB-439D-93D7-51F893AE6DEE}" destId="{D4526762-F04E-43AA-B535-5917FCF2C929}" srcOrd="3" destOrd="0" parTransId="{FB1D6FB6-3AE8-4180-961E-AA5557E286FB}" sibTransId="{A4B19CE4-789F-4BB7-A5B5-4080235CEA5D}"/>
    <dgm:cxn modelId="{C234E709-85F3-407B-972B-7B381702FFAA}" srcId="{56E7BA3C-02BB-439D-93D7-51F893AE6DEE}" destId="{5B4A94FB-75BA-4C48-B61F-DD92B13C4201}" srcOrd="4" destOrd="0" parTransId="{63FA397D-C75E-4BF0-BB8E-D8295A6B1AE9}" sibTransId="{74495742-100B-4C4F-9FFD-BF114C087028}"/>
    <dgm:cxn modelId="{16690364-F8F5-4E0F-890E-CFDB2749FAEC}" type="presOf" srcId="{4BD35292-6300-47D3-8158-78E503DD4774}" destId="{3A8D20A1-2CF7-425F-A857-5E677906946A}" srcOrd="0" destOrd="0" presId="urn:microsoft.com/office/officeart/2005/8/layout/vList2"/>
    <dgm:cxn modelId="{6A52F619-07C0-4623-8295-9C8B948EFC7C}" type="presOf" srcId="{56E7BA3C-02BB-439D-93D7-51F893AE6DEE}" destId="{CEBFC7F5-7084-458B-9B4E-F509D2DA9AD5}" srcOrd="0" destOrd="0" presId="urn:microsoft.com/office/officeart/2005/8/layout/vList2"/>
    <dgm:cxn modelId="{63EF32DA-70C5-4687-9038-347D08D8A376}" srcId="{56E7BA3C-02BB-439D-93D7-51F893AE6DEE}" destId="{6FFA1C3E-EDAB-48C3-AD33-15D08B427558}" srcOrd="5" destOrd="0" parTransId="{48D79C3E-52BE-47BD-8695-9759660242E3}" sibTransId="{D327E4F4-59A8-44D0-A9BD-653BC311C1A6}"/>
    <dgm:cxn modelId="{B5AFA871-8BF6-4085-B293-2B6EEFD1FFD2}" type="presOf" srcId="{D4526762-F04E-43AA-B535-5917FCF2C929}" destId="{77D9DDD8-38FA-4DC7-8560-BD8E0E02EE17}" srcOrd="0" destOrd="0" presId="urn:microsoft.com/office/officeart/2005/8/layout/vList2"/>
    <dgm:cxn modelId="{D28FDED7-2049-4456-9ACC-85D5CE6068B8}" type="presOf" srcId="{6FFA1C3E-EDAB-48C3-AD33-15D08B427558}" destId="{0D04EEF3-DAFD-45E6-9BCB-1125C8DE8D35}" srcOrd="0" destOrd="0" presId="urn:microsoft.com/office/officeart/2005/8/layout/vList2"/>
    <dgm:cxn modelId="{A7F2B22D-5481-4B11-8D75-90A328FA372B}" type="presOf" srcId="{5B4A94FB-75BA-4C48-B61F-DD92B13C4201}" destId="{DF310C9D-33EA-4552-A927-3E08520EE4FA}" srcOrd="0" destOrd="0" presId="urn:microsoft.com/office/officeart/2005/8/layout/vList2"/>
    <dgm:cxn modelId="{1E0B22E3-0FBF-49DA-A54C-C5166981B266}" type="presParOf" srcId="{CEBFC7F5-7084-458B-9B4E-F509D2DA9AD5}" destId="{4915AC76-F792-4AE7-B917-9173B979A236}" srcOrd="0" destOrd="0" presId="urn:microsoft.com/office/officeart/2005/8/layout/vList2"/>
    <dgm:cxn modelId="{84607A94-5705-49F3-819C-C140D200FD2B}" type="presParOf" srcId="{CEBFC7F5-7084-458B-9B4E-F509D2DA9AD5}" destId="{E172F4B2-20B5-4C43-A1E2-BFC57AFA449F}" srcOrd="1" destOrd="0" presId="urn:microsoft.com/office/officeart/2005/8/layout/vList2"/>
    <dgm:cxn modelId="{7823A057-F042-415A-BF8C-F667DA3B2E93}" type="presParOf" srcId="{CEBFC7F5-7084-458B-9B4E-F509D2DA9AD5}" destId="{1A6A3DB4-0F3F-47F5-9EC3-86C494BFCB09}" srcOrd="2" destOrd="0" presId="urn:microsoft.com/office/officeart/2005/8/layout/vList2"/>
    <dgm:cxn modelId="{0FACD17B-A92E-4839-ACFC-900B11585041}" type="presParOf" srcId="{CEBFC7F5-7084-458B-9B4E-F509D2DA9AD5}" destId="{681B01CC-54BE-4E47-9E30-EA6B82F00239}" srcOrd="3" destOrd="0" presId="urn:microsoft.com/office/officeart/2005/8/layout/vList2"/>
    <dgm:cxn modelId="{F8E9680B-D768-49B6-A069-37174A77B321}" type="presParOf" srcId="{CEBFC7F5-7084-458B-9B4E-F509D2DA9AD5}" destId="{3A8D20A1-2CF7-425F-A857-5E677906946A}" srcOrd="4" destOrd="0" presId="urn:microsoft.com/office/officeart/2005/8/layout/vList2"/>
    <dgm:cxn modelId="{E57440B6-406C-4E73-83B1-3F8367C06E11}" type="presParOf" srcId="{CEBFC7F5-7084-458B-9B4E-F509D2DA9AD5}" destId="{3EFA9155-366B-40C7-AEDB-6D3C07F93369}" srcOrd="5" destOrd="0" presId="urn:microsoft.com/office/officeart/2005/8/layout/vList2"/>
    <dgm:cxn modelId="{888B0C0E-A6AE-4B91-B062-60ACE5BA0646}" type="presParOf" srcId="{CEBFC7F5-7084-458B-9B4E-F509D2DA9AD5}" destId="{77D9DDD8-38FA-4DC7-8560-BD8E0E02EE17}" srcOrd="6" destOrd="0" presId="urn:microsoft.com/office/officeart/2005/8/layout/vList2"/>
    <dgm:cxn modelId="{BAE5A621-B4FE-4080-A9EB-F391F935E097}" type="presParOf" srcId="{CEBFC7F5-7084-458B-9B4E-F509D2DA9AD5}" destId="{3099C6ED-34F2-4AF5-8563-74EA9255E5EE}" srcOrd="7" destOrd="0" presId="urn:microsoft.com/office/officeart/2005/8/layout/vList2"/>
    <dgm:cxn modelId="{77EF2561-A52F-4058-B6D1-388E76E4A275}" type="presParOf" srcId="{CEBFC7F5-7084-458B-9B4E-F509D2DA9AD5}" destId="{DF310C9D-33EA-4552-A927-3E08520EE4FA}" srcOrd="8" destOrd="0" presId="urn:microsoft.com/office/officeart/2005/8/layout/vList2"/>
    <dgm:cxn modelId="{3E5D1A0E-691E-4D5C-9FD9-40CB2E6CB563}" type="presParOf" srcId="{CEBFC7F5-7084-458B-9B4E-F509D2DA9AD5}" destId="{9CED4FD6-D784-4D9B-8189-8D8355147BEB}" srcOrd="9" destOrd="0" presId="urn:microsoft.com/office/officeart/2005/8/layout/vList2"/>
    <dgm:cxn modelId="{70EE2B6E-D9FB-4965-98D8-79850DBF8A85}" type="presParOf" srcId="{CEBFC7F5-7084-458B-9B4E-F509D2DA9AD5}" destId="{0D04EEF3-DAFD-45E6-9BCB-1125C8DE8D35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3A3839-32CE-47CA-9DC4-068946014B6E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A9AEFA-3073-45BD-A0CE-CB5C7372C3E9}">
      <dgm:prSet phldrT="[Text]" custT="1"/>
      <dgm:spPr/>
      <dgm:t>
        <a:bodyPr/>
        <a:lstStyle/>
        <a:p>
          <a: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1:</a:t>
          </a: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Feed your animal at the same times each day.</a:t>
          </a:r>
          <a:endParaRPr lang="en-US" sz="2000" baseline="0" dirty="0"/>
        </a:p>
      </dgm:t>
    </dgm:pt>
    <dgm:pt modelId="{CEEA03FA-8C27-4913-8F40-E14425D3CD4E}" type="parTrans" cxnId="{E245C2B2-D5A4-4656-A2DB-C56792816AC7}">
      <dgm:prSet/>
      <dgm:spPr/>
      <dgm:t>
        <a:bodyPr/>
        <a:lstStyle/>
        <a:p>
          <a:endParaRPr lang="en-US" baseline="0"/>
        </a:p>
      </dgm:t>
    </dgm:pt>
    <dgm:pt modelId="{8C256AD4-A73F-408F-8741-7CD729E83F7E}" type="sibTrans" cxnId="{E245C2B2-D5A4-4656-A2DB-C56792816AC7}">
      <dgm:prSet/>
      <dgm:spPr/>
      <dgm:t>
        <a:bodyPr/>
        <a:lstStyle/>
        <a:p>
          <a:endParaRPr lang="en-US" baseline="0"/>
        </a:p>
      </dgm:t>
    </dgm:pt>
    <dgm:pt modelId="{25751591-7E63-4CF5-8940-3901685BE24D}">
      <dgm:prSet phldrT="[Text]" custT="1"/>
      <dgm:spPr/>
      <dgm:t>
        <a:bodyPr/>
        <a:lstStyle/>
        <a:p>
          <a: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3:</a:t>
          </a:r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Always have hay available for the animal </a:t>
          </a:r>
          <a:b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to eat whenever it chooses to.</a:t>
          </a:r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endParaRPr lang="en-US" sz="2000" baseline="0" dirty="0"/>
        </a:p>
      </dgm:t>
    </dgm:pt>
    <dgm:pt modelId="{57489D82-21F8-4A5A-A06B-E0F64F268369}" type="parTrans" cxnId="{B301BBC2-00D1-493C-8B63-C536B6223385}">
      <dgm:prSet/>
      <dgm:spPr/>
      <dgm:t>
        <a:bodyPr/>
        <a:lstStyle/>
        <a:p>
          <a:endParaRPr lang="en-US" baseline="0"/>
        </a:p>
      </dgm:t>
    </dgm:pt>
    <dgm:pt modelId="{1DE5B1E9-D82D-4AC9-950E-925964837D7E}" type="sibTrans" cxnId="{B301BBC2-00D1-493C-8B63-C536B6223385}">
      <dgm:prSet/>
      <dgm:spPr/>
      <dgm:t>
        <a:bodyPr/>
        <a:lstStyle/>
        <a:p>
          <a:endParaRPr lang="en-US" baseline="0"/>
        </a:p>
      </dgm:t>
    </dgm:pt>
    <dgm:pt modelId="{3B446ED6-D60F-42D1-846D-71D493C45472}">
      <dgm:prSet phldrT="[Text]" custT="1"/>
      <dgm:spPr/>
      <dgm:t>
        <a:bodyPr/>
        <a:lstStyle/>
        <a:p>
          <a: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4:</a:t>
          </a:r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If there is feed left over from the last feeding, collect it, weigh it and dispose of it.</a:t>
          </a:r>
          <a:endParaRPr lang="en-US" sz="2000" baseline="0" dirty="0"/>
        </a:p>
      </dgm:t>
    </dgm:pt>
    <dgm:pt modelId="{9CF3AD2E-6A43-4671-A95F-113330F460B7}" type="parTrans" cxnId="{900A3F2C-7600-4B9A-BF16-BDBC095B6C6B}">
      <dgm:prSet/>
      <dgm:spPr/>
      <dgm:t>
        <a:bodyPr/>
        <a:lstStyle/>
        <a:p>
          <a:endParaRPr lang="en-US" baseline="0"/>
        </a:p>
      </dgm:t>
    </dgm:pt>
    <dgm:pt modelId="{44968F97-BDB1-4B97-9A78-F48F73EAEA83}" type="sibTrans" cxnId="{900A3F2C-7600-4B9A-BF16-BDBC095B6C6B}">
      <dgm:prSet/>
      <dgm:spPr/>
      <dgm:t>
        <a:bodyPr/>
        <a:lstStyle/>
        <a:p>
          <a:endParaRPr lang="en-US" baseline="0"/>
        </a:p>
      </dgm:t>
    </dgm:pt>
    <dgm:pt modelId="{2F3ACC94-25FC-47E4-8B86-8C9435B0E696}">
      <dgm:prSet phldrT="[Text]" custT="1"/>
      <dgm:spPr/>
      <dgm:t>
        <a:bodyPr/>
        <a:lstStyle/>
        <a:p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4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2:</a:t>
          </a:r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Feed twice daily in equal amounts (half the daily amount at each feed).</a:t>
          </a:r>
          <a:endParaRPr lang="en-US" sz="2000" baseline="0" dirty="0"/>
        </a:p>
      </dgm:t>
    </dgm:pt>
    <dgm:pt modelId="{11E52F7E-0202-4041-B638-679F640B7886}" type="parTrans" cxnId="{A8294C8E-E6CB-4C63-AF65-67464C2A8E77}">
      <dgm:prSet/>
      <dgm:spPr/>
      <dgm:t>
        <a:bodyPr/>
        <a:lstStyle/>
        <a:p>
          <a:endParaRPr lang="en-US"/>
        </a:p>
      </dgm:t>
    </dgm:pt>
    <dgm:pt modelId="{5282616D-80AE-4C8F-ACAF-F7E67356EC89}" type="sibTrans" cxnId="{A8294C8E-E6CB-4C63-AF65-67464C2A8E77}">
      <dgm:prSet/>
      <dgm:spPr/>
      <dgm:t>
        <a:bodyPr/>
        <a:lstStyle/>
        <a:p>
          <a:endParaRPr lang="en-US"/>
        </a:p>
      </dgm:t>
    </dgm:pt>
    <dgm:pt modelId="{E7168F1D-BF81-4100-9196-7389CA4F464C}" type="pres">
      <dgm:prSet presAssocID="{883A3839-32CE-47CA-9DC4-068946014B6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5337E-39BD-438D-B0B9-E3F8F488909E}" type="pres">
      <dgm:prSet presAssocID="{92A9AEFA-3073-45BD-A0CE-CB5C7372C3E9}" presName="node" presStyleLbl="node1" presStyleIdx="0" presStyleCnt="4" custLinFactNeighborX="2349" custLinFactNeighborY="2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D0B3C0-0ED6-402A-8F71-C7A429491372}" type="pres">
      <dgm:prSet presAssocID="{8C256AD4-A73F-408F-8741-7CD729E83F7E}" presName="sibTrans" presStyleCnt="0"/>
      <dgm:spPr/>
    </dgm:pt>
    <dgm:pt modelId="{E823D544-D45F-47DE-974B-A0CDC8939A7B}" type="pres">
      <dgm:prSet presAssocID="{2F3ACC94-25FC-47E4-8B86-8C9435B0E696}" presName="node" presStyleLbl="node1" presStyleIdx="1" presStyleCnt="4" custLinFactNeighborX="-535" custLinFactNeighborY="26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87D53-1299-4CCF-A0BD-4E007582C845}" type="pres">
      <dgm:prSet presAssocID="{5282616D-80AE-4C8F-ACAF-F7E67356EC89}" presName="sibTrans" presStyleCnt="0"/>
      <dgm:spPr/>
    </dgm:pt>
    <dgm:pt modelId="{BCFEF63E-D538-4461-8B32-AE585D296264}" type="pres">
      <dgm:prSet presAssocID="{25751591-7E63-4CF5-8940-3901685BE24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486490-DA61-4697-BAE3-796024D3AA6A}" type="pres">
      <dgm:prSet presAssocID="{1DE5B1E9-D82D-4AC9-950E-925964837D7E}" presName="sibTrans" presStyleCnt="0"/>
      <dgm:spPr/>
    </dgm:pt>
    <dgm:pt modelId="{FECC3FFF-83C4-4B54-B952-27F93A4E5CBC}" type="pres">
      <dgm:prSet presAssocID="{3B446ED6-D60F-42D1-846D-71D493C45472}" presName="node" presStyleLbl="node1" presStyleIdx="3" presStyleCnt="4" custScaleY="102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0A3F2C-7600-4B9A-BF16-BDBC095B6C6B}" srcId="{883A3839-32CE-47CA-9DC4-068946014B6E}" destId="{3B446ED6-D60F-42D1-846D-71D493C45472}" srcOrd="3" destOrd="0" parTransId="{9CF3AD2E-6A43-4671-A95F-113330F460B7}" sibTransId="{44968F97-BDB1-4B97-9A78-F48F73EAEA83}"/>
    <dgm:cxn modelId="{D9E43450-BA83-4A97-A1A5-451AFECFBB5C}" type="presOf" srcId="{92A9AEFA-3073-45BD-A0CE-CB5C7372C3E9}" destId="{5BB5337E-39BD-438D-B0B9-E3F8F488909E}" srcOrd="0" destOrd="0" presId="urn:microsoft.com/office/officeart/2005/8/layout/default#1"/>
    <dgm:cxn modelId="{E3155383-3AFC-4A6C-92CD-4052A2CF64C4}" type="presOf" srcId="{25751591-7E63-4CF5-8940-3901685BE24D}" destId="{BCFEF63E-D538-4461-8B32-AE585D296264}" srcOrd="0" destOrd="0" presId="urn:microsoft.com/office/officeart/2005/8/layout/default#1"/>
    <dgm:cxn modelId="{2C7C5DE5-E516-4173-87B7-43964312636D}" type="presOf" srcId="{2F3ACC94-25FC-47E4-8B86-8C9435B0E696}" destId="{E823D544-D45F-47DE-974B-A0CDC8939A7B}" srcOrd="0" destOrd="0" presId="urn:microsoft.com/office/officeart/2005/8/layout/default#1"/>
    <dgm:cxn modelId="{E245C2B2-D5A4-4656-A2DB-C56792816AC7}" srcId="{883A3839-32CE-47CA-9DC4-068946014B6E}" destId="{92A9AEFA-3073-45BD-A0CE-CB5C7372C3E9}" srcOrd="0" destOrd="0" parTransId="{CEEA03FA-8C27-4913-8F40-E14425D3CD4E}" sibTransId="{8C256AD4-A73F-408F-8741-7CD729E83F7E}"/>
    <dgm:cxn modelId="{B301BBC2-00D1-493C-8B63-C536B6223385}" srcId="{883A3839-32CE-47CA-9DC4-068946014B6E}" destId="{25751591-7E63-4CF5-8940-3901685BE24D}" srcOrd="2" destOrd="0" parTransId="{57489D82-21F8-4A5A-A06B-E0F64F268369}" sibTransId="{1DE5B1E9-D82D-4AC9-950E-925964837D7E}"/>
    <dgm:cxn modelId="{A8294C8E-E6CB-4C63-AF65-67464C2A8E77}" srcId="{883A3839-32CE-47CA-9DC4-068946014B6E}" destId="{2F3ACC94-25FC-47E4-8B86-8C9435B0E696}" srcOrd="1" destOrd="0" parTransId="{11E52F7E-0202-4041-B638-679F640B7886}" sibTransId="{5282616D-80AE-4C8F-ACAF-F7E67356EC89}"/>
    <dgm:cxn modelId="{8E3D9483-684C-455E-B485-6FB08C59FAF9}" type="presOf" srcId="{883A3839-32CE-47CA-9DC4-068946014B6E}" destId="{E7168F1D-BF81-4100-9196-7389CA4F464C}" srcOrd="0" destOrd="0" presId="urn:microsoft.com/office/officeart/2005/8/layout/default#1"/>
    <dgm:cxn modelId="{8D720686-06CA-419E-BC31-7BDF19ECF0D4}" type="presOf" srcId="{3B446ED6-D60F-42D1-846D-71D493C45472}" destId="{FECC3FFF-83C4-4B54-B952-27F93A4E5CBC}" srcOrd="0" destOrd="0" presId="urn:microsoft.com/office/officeart/2005/8/layout/default#1"/>
    <dgm:cxn modelId="{043DBF55-0BD5-4E4B-B9BF-D0B5B73553E7}" type="presParOf" srcId="{E7168F1D-BF81-4100-9196-7389CA4F464C}" destId="{5BB5337E-39BD-438D-B0B9-E3F8F488909E}" srcOrd="0" destOrd="0" presId="urn:microsoft.com/office/officeart/2005/8/layout/default#1"/>
    <dgm:cxn modelId="{86741187-E541-4BD6-B690-66F127465EC3}" type="presParOf" srcId="{E7168F1D-BF81-4100-9196-7389CA4F464C}" destId="{F4D0B3C0-0ED6-402A-8F71-C7A429491372}" srcOrd="1" destOrd="0" presId="urn:microsoft.com/office/officeart/2005/8/layout/default#1"/>
    <dgm:cxn modelId="{36C6B84C-1892-46B5-84F2-6BDFF6D40FBD}" type="presParOf" srcId="{E7168F1D-BF81-4100-9196-7389CA4F464C}" destId="{E823D544-D45F-47DE-974B-A0CDC8939A7B}" srcOrd="2" destOrd="0" presId="urn:microsoft.com/office/officeart/2005/8/layout/default#1"/>
    <dgm:cxn modelId="{DBFF9EFD-CD91-426D-9E30-FAFA44663FA5}" type="presParOf" srcId="{E7168F1D-BF81-4100-9196-7389CA4F464C}" destId="{FE887D53-1299-4CCF-A0BD-4E007582C845}" srcOrd="3" destOrd="0" presId="urn:microsoft.com/office/officeart/2005/8/layout/default#1"/>
    <dgm:cxn modelId="{A3974825-BF3F-46C1-A007-ADD3D638DAB3}" type="presParOf" srcId="{E7168F1D-BF81-4100-9196-7389CA4F464C}" destId="{BCFEF63E-D538-4461-8B32-AE585D296264}" srcOrd="4" destOrd="0" presId="urn:microsoft.com/office/officeart/2005/8/layout/default#1"/>
    <dgm:cxn modelId="{67E54F1F-D20B-48AB-A5BC-8078BA8FCE6C}" type="presParOf" srcId="{E7168F1D-BF81-4100-9196-7389CA4F464C}" destId="{F3486490-DA61-4697-BAE3-796024D3AA6A}" srcOrd="5" destOrd="0" presId="urn:microsoft.com/office/officeart/2005/8/layout/default#1"/>
    <dgm:cxn modelId="{05C2D97C-15CA-4CAE-8D30-66186253CD5A}" type="presParOf" srcId="{E7168F1D-BF81-4100-9196-7389CA4F464C}" destId="{FECC3FFF-83C4-4B54-B952-27F93A4E5CBC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F80B1D-BFEA-4E43-8A8B-CC593F3082AF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6C42F6-498C-4253-966F-347CED4B268B}">
      <dgm:prSet phldrT="[Text]" custT="1"/>
      <dgm:spPr/>
      <dgm:t>
        <a:bodyPr/>
        <a:lstStyle/>
        <a:p>
          <a:r>
            <a:rPr lang="en-AU" sz="2300" b="1" u="none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5: </a:t>
          </a:r>
          <a: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From left over feed, work out the amount your animal actually ate.</a:t>
          </a:r>
          <a:endParaRPr lang="en-US" sz="2000" baseline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13315E45-5C56-45BC-B044-D84D3E591A0F}" type="parTrans" cxnId="{A928F056-AA8C-48AF-9DDD-B39DF6405653}">
      <dgm:prSet/>
      <dgm:spPr/>
      <dgm:t>
        <a:bodyPr/>
        <a:lstStyle/>
        <a:p>
          <a:endParaRPr lang="en-US"/>
        </a:p>
      </dgm:t>
    </dgm:pt>
    <dgm:pt modelId="{C339722E-4DAF-44D1-B6EF-52502AE45649}" type="sibTrans" cxnId="{A928F056-AA8C-48AF-9DDD-B39DF6405653}">
      <dgm:prSet/>
      <dgm:spPr/>
      <dgm:t>
        <a:bodyPr/>
        <a:lstStyle/>
        <a:p>
          <a:endParaRPr lang="en-US"/>
        </a:p>
      </dgm:t>
    </dgm:pt>
    <dgm:pt modelId="{74128634-5BC4-4A8A-9F08-04B37F0CD6FA}">
      <dgm:prSet phldrT="[Text]" custT="1"/>
      <dgm:spPr/>
      <dgm:t>
        <a:bodyPr/>
        <a:lstStyle/>
        <a:p>
          <a:pPr algn="ctr"/>
          <a:r>
            <a:rPr lang="en-AU" sz="2300" b="1" u="none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6: </a:t>
          </a:r>
          <a: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Ask yourself whether you need to adjust the amount fed.</a:t>
          </a:r>
        </a:p>
        <a:p>
          <a:pPr algn="ctr"/>
          <a:endParaRPr lang="en-US" sz="2000" baseline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F69483B6-A82A-4915-A9C3-143C435A9D32}" type="parTrans" cxnId="{A03FF6FE-A088-4905-AB5C-10A392E7943B}">
      <dgm:prSet/>
      <dgm:spPr/>
      <dgm:t>
        <a:bodyPr/>
        <a:lstStyle/>
        <a:p>
          <a:endParaRPr lang="en-US"/>
        </a:p>
      </dgm:t>
    </dgm:pt>
    <dgm:pt modelId="{77E084DE-489C-4D86-898D-330009E818D8}" type="sibTrans" cxnId="{A03FF6FE-A088-4905-AB5C-10A392E7943B}">
      <dgm:prSet/>
      <dgm:spPr/>
      <dgm:t>
        <a:bodyPr/>
        <a:lstStyle/>
        <a:p>
          <a:endParaRPr lang="en-US"/>
        </a:p>
      </dgm:t>
    </dgm:pt>
    <dgm:pt modelId="{822BA2C5-E4A7-4355-87BA-1F93EB6373C8}">
      <dgm:prSet phldrT="[Text]" custT="1"/>
      <dgm:spPr/>
      <dgm:t>
        <a:bodyPr/>
        <a:lstStyle/>
        <a:p>
          <a:r>
            <a:rPr lang="en-AU" sz="2300" b="1" u="none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7: </a:t>
          </a:r>
          <a: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If the animal is fussy, use molasses as an attractant (mixing it into the feed).</a:t>
          </a:r>
          <a:endParaRPr lang="en-US" sz="2000" baseline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2E941A93-A73E-4B2D-BE96-6933373CD69B}" type="parTrans" cxnId="{EB558518-A7B9-4FD5-83A8-428C23D356C2}">
      <dgm:prSet/>
      <dgm:spPr/>
      <dgm:t>
        <a:bodyPr/>
        <a:lstStyle/>
        <a:p>
          <a:endParaRPr lang="en-US"/>
        </a:p>
      </dgm:t>
    </dgm:pt>
    <dgm:pt modelId="{921E3CA8-1508-4AF7-A295-C0EB916582DD}" type="sibTrans" cxnId="{EB558518-A7B9-4FD5-83A8-428C23D356C2}">
      <dgm:prSet/>
      <dgm:spPr/>
      <dgm:t>
        <a:bodyPr/>
        <a:lstStyle/>
        <a:p>
          <a:endParaRPr lang="en-US"/>
        </a:p>
      </dgm:t>
    </dgm:pt>
    <dgm:pt modelId="{558092A1-5781-4E0B-96D0-D0619FE16036}">
      <dgm:prSet phldrT="[Text]" custT="1"/>
      <dgm:spPr/>
      <dgm:t>
        <a:bodyPr/>
        <a:lstStyle/>
        <a:p>
          <a:r>
            <a:rPr lang="en-AU" sz="2200" b="1" u="none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8: </a:t>
          </a:r>
          <a:r>
            <a:rPr lang="en-AU" sz="22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2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Still not eating the feed? Water intake down? Best to call your vet to assess the animal.</a:t>
          </a:r>
          <a:endParaRPr lang="en-US" sz="2000" dirty="0"/>
        </a:p>
      </dgm:t>
    </dgm:pt>
    <dgm:pt modelId="{6C244B6B-9224-4ECF-BB12-20E31827A478}" type="parTrans" cxnId="{92C85F3A-8FC7-47E3-8D68-C6D1477144A3}">
      <dgm:prSet/>
      <dgm:spPr/>
      <dgm:t>
        <a:bodyPr/>
        <a:lstStyle/>
        <a:p>
          <a:endParaRPr lang="en-US"/>
        </a:p>
      </dgm:t>
    </dgm:pt>
    <dgm:pt modelId="{A9FC7EEC-D01A-4613-A889-ED45137CC186}" type="sibTrans" cxnId="{92C85F3A-8FC7-47E3-8D68-C6D1477144A3}">
      <dgm:prSet/>
      <dgm:spPr/>
      <dgm:t>
        <a:bodyPr/>
        <a:lstStyle/>
        <a:p>
          <a:endParaRPr lang="en-US"/>
        </a:p>
      </dgm:t>
    </dgm:pt>
    <dgm:pt modelId="{BEE51B14-9198-4101-8CB1-85797FBA38F1}">
      <dgm:prSet phldrT="[Text]" custT="1"/>
      <dgm:spPr/>
      <dgm:t>
        <a:bodyPr/>
        <a:lstStyle/>
        <a:p>
          <a:r>
            <a:rPr lang="en-AU" sz="2300" b="1" u="none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9: </a:t>
          </a:r>
          <a: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Keep feed and water troughs clean. Try doing weekly cleans.</a:t>
          </a:r>
          <a:endParaRPr lang="en-US" sz="2000" baseline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F3694656-38F9-41E7-A643-BAC9E2778E77}" type="parTrans" cxnId="{D6B97E82-5C17-4169-8456-91BA7BE45F90}">
      <dgm:prSet/>
      <dgm:spPr/>
      <dgm:t>
        <a:bodyPr/>
        <a:lstStyle/>
        <a:p>
          <a:endParaRPr lang="en-US"/>
        </a:p>
      </dgm:t>
    </dgm:pt>
    <dgm:pt modelId="{D844A4F1-DA79-4178-81F6-BEE994C5347C}" type="sibTrans" cxnId="{D6B97E82-5C17-4169-8456-91BA7BE45F90}">
      <dgm:prSet/>
      <dgm:spPr/>
      <dgm:t>
        <a:bodyPr/>
        <a:lstStyle/>
        <a:p>
          <a:endParaRPr lang="en-US"/>
        </a:p>
      </dgm:t>
    </dgm:pt>
    <dgm:pt modelId="{5D0C8906-514F-4A5B-BC8C-7023A0711DA4}">
      <dgm:prSet phldrT="[Text]" custT="1"/>
      <dgm:spPr/>
      <dgm:t>
        <a:bodyPr/>
        <a:lstStyle/>
        <a:p>
          <a:r>
            <a:rPr lang="en-AU" sz="2000" b="1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10:</a:t>
          </a: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Once you’ve considered all the tips, try feeding your animals at LIB on a self feeder 24/7.</a:t>
          </a:r>
          <a:endParaRPr lang="en-US" sz="2000" baseline="0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F426EFE1-B83B-4187-B5FD-9195D417FAB8}" type="parTrans" cxnId="{6E3307AA-5FEB-45E8-98B8-F07BC8DAB0D3}">
      <dgm:prSet/>
      <dgm:spPr/>
      <dgm:t>
        <a:bodyPr/>
        <a:lstStyle/>
        <a:p>
          <a:endParaRPr lang="en-US"/>
        </a:p>
      </dgm:t>
    </dgm:pt>
    <dgm:pt modelId="{A137208A-F1D8-4FA7-8EDA-DA89223A80FD}" type="sibTrans" cxnId="{6E3307AA-5FEB-45E8-98B8-F07BC8DAB0D3}">
      <dgm:prSet/>
      <dgm:spPr/>
      <dgm:t>
        <a:bodyPr/>
        <a:lstStyle/>
        <a:p>
          <a:endParaRPr lang="en-US"/>
        </a:p>
      </dgm:t>
    </dgm:pt>
    <dgm:pt modelId="{58FFF023-8380-4A4C-A0AD-0BD859B0E6D7}" type="pres">
      <dgm:prSet presAssocID="{F5F80B1D-BFEA-4E43-8A8B-CC593F3082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9BDBB20-CC3B-4C50-8471-27D6DC40ABEF}" type="pres">
      <dgm:prSet presAssocID="{E46C42F6-498C-4253-966F-347CED4B268B}" presName="node" presStyleLbl="node1" presStyleIdx="0" presStyleCnt="6" custScaleY="131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AED8B4-6E02-4D27-9318-D515963A486B}" type="pres">
      <dgm:prSet presAssocID="{C339722E-4DAF-44D1-B6EF-52502AE45649}" presName="sibTrans" presStyleCnt="0"/>
      <dgm:spPr/>
    </dgm:pt>
    <dgm:pt modelId="{5392AE6F-84A9-44B3-9689-9A0CC04CAD61}" type="pres">
      <dgm:prSet presAssocID="{74128634-5BC4-4A8A-9F08-04B37F0CD6FA}" presName="node" presStyleLbl="node1" presStyleIdx="1" presStyleCnt="6" custScaleY="131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42192-A37B-4FE7-89A2-2F442C509381}" type="pres">
      <dgm:prSet presAssocID="{77E084DE-489C-4D86-898D-330009E818D8}" presName="sibTrans" presStyleCnt="0"/>
      <dgm:spPr/>
    </dgm:pt>
    <dgm:pt modelId="{D05F1D61-5B8D-42E8-AB96-03CC0FCD99A2}" type="pres">
      <dgm:prSet presAssocID="{822BA2C5-E4A7-4355-87BA-1F93EB6373C8}" presName="node" presStyleLbl="node1" presStyleIdx="2" presStyleCnt="6" custScaleY="131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66DFE9-D40F-42D3-BA65-D5DA0D1048C7}" type="pres">
      <dgm:prSet presAssocID="{921E3CA8-1508-4AF7-A295-C0EB916582DD}" presName="sibTrans" presStyleCnt="0"/>
      <dgm:spPr/>
    </dgm:pt>
    <dgm:pt modelId="{1480DE33-BDE7-4A1C-8E59-CCA4BD086AFB}" type="pres">
      <dgm:prSet presAssocID="{558092A1-5781-4E0B-96D0-D0619FE16036}" presName="node" presStyleLbl="node1" presStyleIdx="3" presStyleCnt="6" custScaleY="131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1E33B-48BC-4C03-8C42-8D5D4935C4A1}" type="pres">
      <dgm:prSet presAssocID="{A9FC7EEC-D01A-4613-A889-ED45137CC186}" presName="sibTrans" presStyleCnt="0"/>
      <dgm:spPr/>
    </dgm:pt>
    <dgm:pt modelId="{4E2A9295-513D-4C87-969A-4A9D28570725}" type="pres">
      <dgm:prSet presAssocID="{BEE51B14-9198-4101-8CB1-85797FBA38F1}" presName="node" presStyleLbl="node1" presStyleIdx="4" presStyleCnt="6" custScaleX="100632" custScaleY="132457" custLinFactNeighborX="205" custLinFactNeighborY="9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2ABDD5-9E69-41BE-8DC1-AFF1C4810D15}" type="pres">
      <dgm:prSet presAssocID="{D844A4F1-DA79-4178-81F6-BEE994C5347C}" presName="sibTrans" presStyleCnt="0"/>
      <dgm:spPr/>
    </dgm:pt>
    <dgm:pt modelId="{6B7774A8-9C66-4696-AD62-4F2599E8BAE6}" type="pres">
      <dgm:prSet presAssocID="{5D0C8906-514F-4A5B-BC8C-7023A0711DA4}" presName="node" presStyleLbl="node1" presStyleIdx="5" presStyleCnt="6" custScaleY="1327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291F72-817C-4DC5-9E0D-F26BB2659BBD}" type="presOf" srcId="{BEE51B14-9198-4101-8CB1-85797FBA38F1}" destId="{4E2A9295-513D-4C87-969A-4A9D28570725}" srcOrd="0" destOrd="0" presId="urn:microsoft.com/office/officeart/2005/8/layout/default#2"/>
    <dgm:cxn modelId="{A928F056-AA8C-48AF-9DDD-B39DF6405653}" srcId="{F5F80B1D-BFEA-4E43-8A8B-CC593F3082AF}" destId="{E46C42F6-498C-4253-966F-347CED4B268B}" srcOrd="0" destOrd="0" parTransId="{13315E45-5C56-45BC-B044-D84D3E591A0F}" sibTransId="{C339722E-4DAF-44D1-B6EF-52502AE45649}"/>
    <dgm:cxn modelId="{798CEBC9-ECD0-41D4-BA94-42B0DA41B1F9}" type="presOf" srcId="{74128634-5BC4-4A8A-9F08-04B37F0CD6FA}" destId="{5392AE6F-84A9-44B3-9689-9A0CC04CAD61}" srcOrd="0" destOrd="0" presId="urn:microsoft.com/office/officeart/2005/8/layout/default#2"/>
    <dgm:cxn modelId="{913FD8D5-0C9B-4608-9AEF-084015B849C9}" type="presOf" srcId="{822BA2C5-E4A7-4355-87BA-1F93EB6373C8}" destId="{D05F1D61-5B8D-42E8-AB96-03CC0FCD99A2}" srcOrd="0" destOrd="0" presId="urn:microsoft.com/office/officeart/2005/8/layout/default#2"/>
    <dgm:cxn modelId="{611C0A78-2CC7-4848-9016-5190CEFD55AD}" type="presOf" srcId="{E46C42F6-498C-4253-966F-347CED4B268B}" destId="{F9BDBB20-CC3B-4C50-8471-27D6DC40ABEF}" srcOrd="0" destOrd="0" presId="urn:microsoft.com/office/officeart/2005/8/layout/default#2"/>
    <dgm:cxn modelId="{6E3307AA-5FEB-45E8-98B8-F07BC8DAB0D3}" srcId="{F5F80B1D-BFEA-4E43-8A8B-CC593F3082AF}" destId="{5D0C8906-514F-4A5B-BC8C-7023A0711DA4}" srcOrd="5" destOrd="0" parTransId="{F426EFE1-B83B-4187-B5FD-9195D417FAB8}" sibTransId="{A137208A-F1D8-4FA7-8EDA-DA89223A80FD}"/>
    <dgm:cxn modelId="{6F58FF7E-0BCD-4E5C-BC42-F763830EF7FF}" type="presOf" srcId="{558092A1-5781-4E0B-96D0-D0619FE16036}" destId="{1480DE33-BDE7-4A1C-8E59-CCA4BD086AFB}" srcOrd="0" destOrd="0" presId="urn:microsoft.com/office/officeart/2005/8/layout/default#2"/>
    <dgm:cxn modelId="{EB558518-A7B9-4FD5-83A8-428C23D356C2}" srcId="{F5F80B1D-BFEA-4E43-8A8B-CC593F3082AF}" destId="{822BA2C5-E4A7-4355-87BA-1F93EB6373C8}" srcOrd="2" destOrd="0" parTransId="{2E941A93-A73E-4B2D-BE96-6933373CD69B}" sibTransId="{921E3CA8-1508-4AF7-A295-C0EB916582DD}"/>
    <dgm:cxn modelId="{92C85F3A-8FC7-47E3-8D68-C6D1477144A3}" srcId="{F5F80B1D-BFEA-4E43-8A8B-CC593F3082AF}" destId="{558092A1-5781-4E0B-96D0-D0619FE16036}" srcOrd="3" destOrd="0" parTransId="{6C244B6B-9224-4ECF-BB12-20E31827A478}" sibTransId="{A9FC7EEC-D01A-4613-A889-ED45137CC186}"/>
    <dgm:cxn modelId="{92E7D306-46B7-4FDB-B2D6-7C4E9FB8B50C}" type="presOf" srcId="{F5F80B1D-BFEA-4E43-8A8B-CC593F3082AF}" destId="{58FFF023-8380-4A4C-A0AD-0BD859B0E6D7}" srcOrd="0" destOrd="0" presId="urn:microsoft.com/office/officeart/2005/8/layout/default#2"/>
    <dgm:cxn modelId="{A03FF6FE-A088-4905-AB5C-10A392E7943B}" srcId="{F5F80B1D-BFEA-4E43-8A8B-CC593F3082AF}" destId="{74128634-5BC4-4A8A-9F08-04B37F0CD6FA}" srcOrd="1" destOrd="0" parTransId="{F69483B6-A82A-4915-A9C3-143C435A9D32}" sibTransId="{77E084DE-489C-4D86-898D-330009E818D8}"/>
    <dgm:cxn modelId="{D6B97E82-5C17-4169-8456-91BA7BE45F90}" srcId="{F5F80B1D-BFEA-4E43-8A8B-CC593F3082AF}" destId="{BEE51B14-9198-4101-8CB1-85797FBA38F1}" srcOrd="4" destOrd="0" parTransId="{F3694656-38F9-41E7-A643-BAC9E2778E77}" sibTransId="{D844A4F1-DA79-4178-81F6-BEE994C5347C}"/>
    <dgm:cxn modelId="{894C7B36-E25C-4576-8271-8E70548B38E4}" type="presOf" srcId="{5D0C8906-514F-4A5B-BC8C-7023A0711DA4}" destId="{6B7774A8-9C66-4696-AD62-4F2599E8BAE6}" srcOrd="0" destOrd="0" presId="urn:microsoft.com/office/officeart/2005/8/layout/default#2"/>
    <dgm:cxn modelId="{FBEC3FC8-876A-4197-840D-2FD25EF048AD}" type="presParOf" srcId="{58FFF023-8380-4A4C-A0AD-0BD859B0E6D7}" destId="{F9BDBB20-CC3B-4C50-8471-27D6DC40ABEF}" srcOrd="0" destOrd="0" presId="urn:microsoft.com/office/officeart/2005/8/layout/default#2"/>
    <dgm:cxn modelId="{1EF1257C-CAA4-4810-9B32-BE0C6BE754F4}" type="presParOf" srcId="{58FFF023-8380-4A4C-A0AD-0BD859B0E6D7}" destId="{09AED8B4-6E02-4D27-9318-D515963A486B}" srcOrd="1" destOrd="0" presId="urn:microsoft.com/office/officeart/2005/8/layout/default#2"/>
    <dgm:cxn modelId="{E98F0C1B-DF20-4DD4-BC34-2AEF789A030D}" type="presParOf" srcId="{58FFF023-8380-4A4C-A0AD-0BD859B0E6D7}" destId="{5392AE6F-84A9-44B3-9689-9A0CC04CAD61}" srcOrd="2" destOrd="0" presId="urn:microsoft.com/office/officeart/2005/8/layout/default#2"/>
    <dgm:cxn modelId="{17601A5B-0BD2-48A5-923A-2195659B7BDC}" type="presParOf" srcId="{58FFF023-8380-4A4C-A0AD-0BD859B0E6D7}" destId="{39942192-A37B-4FE7-89A2-2F442C509381}" srcOrd="3" destOrd="0" presId="urn:microsoft.com/office/officeart/2005/8/layout/default#2"/>
    <dgm:cxn modelId="{3794F4AC-2DB2-46AF-8094-EBE6EACD81FF}" type="presParOf" srcId="{58FFF023-8380-4A4C-A0AD-0BD859B0E6D7}" destId="{D05F1D61-5B8D-42E8-AB96-03CC0FCD99A2}" srcOrd="4" destOrd="0" presId="urn:microsoft.com/office/officeart/2005/8/layout/default#2"/>
    <dgm:cxn modelId="{D89E9111-93A4-4FDA-A90C-D307102435C4}" type="presParOf" srcId="{58FFF023-8380-4A4C-A0AD-0BD859B0E6D7}" destId="{E866DFE9-D40F-42D3-BA65-D5DA0D1048C7}" srcOrd="5" destOrd="0" presId="urn:microsoft.com/office/officeart/2005/8/layout/default#2"/>
    <dgm:cxn modelId="{DB20E9F4-AB85-4F33-ABDB-64053D70E497}" type="presParOf" srcId="{58FFF023-8380-4A4C-A0AD-0BD859B0E6D7}" destId="{1480DE33-BDE7-4A1C-8E59-CCA4BD086AFB}" srcOrd="6" destOrd="0" presId="urn:microsoft.com/office/officeart/2005/8/layout/default#2"/>
    <dgm:cxn modelId="{34D4AF1E-A19E-4E55-9571-C211E7CDFE5F}" type="presParOf" srcId="{58FFF023-8380-4A4C-A0AD-0BD859B0E6D7}" destId="{AA71E33B-48BC-4C03-8C42-8D5D4935C4A1}" srcOrd="7" destOrd="0" presId="urn:microsoft.com/office/officeart/2005/8/layout/default#2"/>
    <dgm:cxn modelId="{B0708CD5-CD4E-4633-8DC7-96C6D7376402}" type="presParOf" srcId="{58FFF023-8380-4A4C-A0AD-0BD859B0E6D7}" destId="{4E2A9295-513D-4C87-969A-4A9D28570725}" srcOrd="8" destOrd="0" presId="urn:microsoft.com/office/officeart/2005/8/layout/default#2"/>
    <dgm:cxn modelId="{E1122C57-3AB3-42A1-814D-D0B5785A2658}" type="presParOf" srcId="{58FFF023-8380-4A4C-A0AD-0BD859B0E6D7}" destId="{F72ABDD5-9E69-41BE-8DC1-AFF1C4810D15}" srcOrd="9" destOrd="0" presId="urn:microsoft.com/office/officeart/2005/8/layout/default#2"/>
    <dgm:cxn modelId="{72E4CEF2-175A-40A9-90B7-2F889DD72164}" type="presParOf" srcId="{58FFF023-8380-4A4C-A0AD-0BD859B0E6D7}" destId="{6B7774A8-9C66-4696-AD62-4F2599E8BAE6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15AC76-F792-4AE7-B917-9173B979A236}">
      <dsp:nvSpPr>
        <dsp:cNvPr id="0" name=""/>
        <dsp:cNvSpPr/>
      </dsp:nvSpPr>
      <dsp:spPr>
        <a:xfrm>
          <a:off x="0" y="90622"/>
          <a:ext cx="7911378" cy="755820"/>
        </a:xfrm>
        <a:prstGeom prst="roundRect">
          <a:avLst/>
        </a:prstGeom>
        <a:solidFill>
          <a:schemeClr val="accent4">
            <a:lumMod val="75000"/>
            <a:lumOff val="2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0" kern="1200" dirty="0">
              <a:solidFill>
                <a:schemeClr val="tx1"/>
              </a:solidFill>
              <a:latin typeface="Century Gothic" panose="020B0502020202020204" pitchFamily="34" charset="0"/>
            </a:rPr>
            <a:t>To complete this task go to the NSWDPI Website and use the online feed </a:t>
          </a:r>
          <a:r>
            <a:rPr lang="en-AU" sz="1900" b="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calculator: </a:t>
          </a:r>
          <a:r>
            <a:rPr lang="en-US" sz="1900" b="0" kern="1200" dirty="0" smtClean="0">
              <a:solidFill>
                <a:schemeClr val="tx1"/>
              </a:solidFill>
              <a:latin typeface="Century Gothic" panose="020B0502020202020204" pitchFamily="34" charset="0"/>
              <a:hlinkClick xmlns:r="http://schemas.openxmlformats.org/officeDocument/2006/relationships" r:id="rId1"/>
            </a:rPr>
            <a:t>https://bit.ly/3fz1o8a</a:t>
          </a:r>
          <a:r>
            <a:rPr lang="en-US" sz="1900" b="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 </a:t>
          </a:r>
          <a:endParaRPr lang="en-US" sz="1900" b="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90622"/>
        <a:ext cx="7911378" cy="755820"/>
      </dsp:txXfrm>
    </dsp:sp>
    <dsp:sp modelId="{1A6A3DB4-0F3F-47F5-9EC3-86C494BFCB09}">
      <dsp:nvSpPr>
        <dsp:cNvPr id="0" name=""/>
        <dsp:cNvSpPr/>
      </dsp:nvSpPr>
      <dsp:spPr>
        <a:xfrm>
          <a:off x="0" y="901162"/>
          <a:ext cx="7911378" cy="755820"/>
        </a:xfrm>
        <a:prstGeom prst="roundRect">
          <a:avLst/>
        </a:prstGeom>
        <a:solidFill>
          <a:schemeClr val="accent2">
            <a:hueOff val="-1766412"/>
            <a:satOff val="-20000"/>
            <a:lumOff val="7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Calculate the feeding amounts for the periods below</a:t>
          </a:r>
          <a:endParaRPr lang="en-US" sz="1900" b="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901162"/>
        <a:ext cx="7911378" cy="755820"/>
      </dsp:txXfrm>
    </dsp:sp>
    <dsp:sp modelId="{3A8D20A1-2CF7-425F-A857-5E677906946A}">
      <dsp:nvSpPr>
        <dsp:cNvPr id="0" name=""/>
        <dsp:cNvSpPr/>
      </dsp:nvSpPr>
      <dsp:spPr>
        <a:xfrm>
          <a:off x="0" y="1711702"/>
          <a:ext cx="7911378" cy="755820"/>
        </a:xfrm>
        <a:prstGeom prst="roundRect">
          <a:avLst/>
        </a:prstGeom>
        <a:solidFill>
          <a:schemeClr val="accent2">
            <a:hueOff val="-3532824"/>
            <a:satOff val="-40000"/>
            <a:lumOff val="1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1 to 7: </a:t>
          </a:r>
          <a:r>
            <a:rPr lang="en-AU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40% by weight of grain/manufactured feed in the diet.</a:t>
          </a:r>
          <a:endParaRPr lang="en-US" sz="1900" b="1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1711702"/>
        <a:ext cx="7911378" cy="755820"/>
      </dsp:txXfrm>
    </dsp:sp>
    <dsp:sp modelId="{77D9DDD8-38FA-4DC7-8560-BD8E0E02EE17}">
      <dsp:nvSpPr>
        <dsp:cNvPr id="0" name=""/>
        <dsp:cNvSpPr/>
      </dsp:nvSpPr>
      <dsp:spPr>
        <a:xfrm>
          <a:off x="0" y="2522242"/>
          <a:ext cx="7911378" cy="755820"/>
        </a:xfrm>
        <a:prstGeom prst="roundRect">
          <a:avLst/>
        </a:prstGeom>
        <a:solidFill>
          <a:schemeClr val="accent2">
            <a:hueOff val="-5299236"/>
            <a:satOff val="-60000"/>
            <a:lumOff val="211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8 to 15</a:t>
          </a:r>
          <a:r>
            <a:rPr lang="en-AU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: do not exceed 50% by weight of grain/manufactured feed in the diet.</a:t>
          </a:r>
          <a:endParaRPr lang="en-US" sz="19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2522242"/>
        <a:ext cx="7911378" cy="755820"/>
      </dsp:txXfrm>
    </dsp:sp>
    <dsp:sp modelId="{DF310C9D-33EA-4552-A927-3E08520EE4FA}">
      <dsp:nvSpPr>
        <dsp:cNvPr id="0" name=""/>
        <dsp:cNvSpPr/>
      </dsp:nvSpPr>
      <dsp:spPr>
        <a:xfrm>
          <a:off x="0" y="3332782"/>
          <a:ext cx="7911378" cy="755820"/>
        </a:xfrm>
        <a:prstGeom prst="roundRect">
          <a:avLst/>
        </a:prstGeom>
        <a:solidFill>
          <a:schemeClr val="accent2">
            <a:hueOff val="-7065648"/>
            <a:satOff val="-80000"/>
            <a:lumOff val="2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16 to 23: </a:t>
          </a:r>
          <a:r>
            <a:rPr lang="en-AU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60% by weight of grain/manufactured feed in the diet.</a:t>
          </a:r>
          <a:endParaRPr lang="en-US" sz="19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3332782"/>
        <a:ext cx="7911378" cy="755820"/>
      </dsp:txXfrm>
    </dsp:sp>
    <dsp:sp modelId="{0D04EEF3-DAFD-45E6-9BCB-1125C8DE8D35}">
      <dsp:nvSpPr>
        <dsp:cNvPr id="0" name=""/>
        <dsp:cNvSpPr/>
      </dsp:nvSpPr>
      <dsp:spPr>
        <a:xfrm>
          <a:off x="0" y="4143322"/>
          <a:ext cx="7911378" cy="755820"/>
        </a:xfrm>
        <a:prstGeom prst="roundRect">
          <a:avLst/>
        </a:prstGeom>
        <a:solidFill>
          <a:schemeClr val="accent2">
            <a:hueOff val="-8832059"/>
            <a:satOff val="-100000"/>
            <a:lumOff val="3529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900" b="1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Feeding Day 24 and onwards: </a:t>
          </a:r>
          <a:r>
            <a:rPr lang="en-AU" sz="1900" kern="1200" dirty="0" smtClean="0">
              <a:solidFill>
                <a:schemeClr val="tx1"/>
              </a:solidFill>
              <a:latin typeface="Century Gothic" panose="020B0502020202020204" pitchFamily="34" charset="0"/>
            </a:rPr>
            <a:t>do not exceed 70% by weight of grain in the diet.</a:t>
          </a:r>
          <a:endParaRPr lang="en-US" sz="1900" kern="1200" dirty="0">
            <a:solidFill>
              <a:schemeClr val="tx1"/>
            </a:solidFill>
            <a:latin typeface="Century Gothic" panose="020B0502020202020204" pitchFamily="34" charset="0"/>
          </a:endParaRPr>
        </a:p>
      </dsp:txBody>
      <dsp:txXfrm>
        <a:off x="0" y="4143322"/>
        <a:ext cx="7911378" cy="7558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BB5337E-39BD-438D-B0B9-E3F8F488909E}">
      <dsp:nvSpPr>
        <dsp:cNvPr id="0" name=""/>
        <dsp:cNvSpPr/>
      </dsp:nvSpPr>
      <dsp:spPr>
        <a:xfrm>
          <a:off x="81698" y="325575"/>
          <a:ext cx="3440443" cy="2064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1:</a:t>
          </a: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Feed your animal at the same times each day.</a:t>
          </a:r>
          <a:endParaRPr lang="en-US" sz="2000" kern="1200" baseline="0" dirty="0"/>
        </a:p>
      </dsp:txBody>
      <dsp:txXfrm>
        <a:off x="81698" y="325575"/>
        <a:ext cx="3440443" cy="2064266"/>
      </dsp:txXfrm>
    </dsp:sp>
    <dsp:sp modelId="{E823D544-D45F-47DE-974B-A0CDC8939A7B}">
      <dsp:nvSpPr>
        <dsp:cNvPr id="0" name=""/>
        <dsp:cNvSpPr/>
      </dsp:nvSpPr>
      <dsp:spPr>
        <a:xfrm>
          <a:off x="3766963" y="325575"/>
          <a:ext cx="3440443" cy="2064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2:</a:t>
          </a: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Feed twice daily in equal amounts (half the daily amount at each feed).</a:t>
          </a:r>
          <a:endParaRPr lang="en-US" sz="2000" kern="1200" baseline="0" dirty="0"/>
        </a:p>
      </dsp:txBody>
      <dsp:txXfrm>
        <a:off x="3766963" y="325575"/>
        <a:ext cx="3440443" cy="2064266"/>
      </dsp:txXfrm>
    </dsp:sp>
    <dsp:sp modelId="{BCFEF63E-D538-4461-8B32-AE585D296264}">
      <dsp:nvSpPr>
        <dsp:cNvPr id="0" name=""/>
        <dsp:cNvSpPr/>
      </dsp:nvSpPr>
      <dsp:spPr>
        <a:xfrm>
          <a:off x="882" y="2702664"/>
          <a:ext cx="3440443" cy="20642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3:</a:t>
          </a: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Always have hay available for the animal </a:t>
          </a:r>
          <a:b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to eat whenever it chooses to.</a:t>
          </a: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endParaRPr lang="en-US" sz="2000" kern="1200" baseline="0" dirty="0"/>
        </a:p>
      </dsp:txBody>
      <dsp:txXfrm>
        <a:off x="882" y="2702664"/>
        <a:ext cx="3440443" cy="2064266"/>
      </dsp:txXfrm>
    </dsp:sp>
    <dsp:sp modelId="{FECC3FFF-83C4-4B54-B952-27F93A4E5CBC}">
      <dsp:nvSpPr>
        <dsp:cNvPr id="0" name=""/>
        <dsp:cNvSpPr/>
      </dsp:nvSpPr>
      <dsp:spPr>
        <a:xfrm>
          <a:off x="3785370" y="2679286"/>
          <a:ext cx="3440443" cy="21110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4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4:</a:t>
          </a: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If there is feed left over from the last feeding, collect it, weigh it and dispose of it.</a:t>
          </a:r>
          <a:endParaRPr lang="en-US" sz="2000" kern="1200" baseline="0" dirty="0"/>
        </a:p>
      </dsp:txBody>
      <dsp:txXfrm>
        <a:off x="3785370" y="2679286"/>
        <a:ext cx="3440443" cy="211102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BDBB20-CC3B-4C50-8471-27D6DC40ABEF}">
      <dsp:nvSpPr>
        <dsp:cNvPr id="0" name=""/>
        <dsp:cNvSpPr/>
      </dsp:nvSpPr>
      <dsp:spPr>
        <a:xfrm>
          <a:off x="13772" y="269983"/>
          <a:ext cx="2745836" cy="2168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u="none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5: </a:t>
          </a:r>
          <a: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From left over feed, work out the amount your animal actually ate.</a:t>
          </a:r>
          <a:endParaRPr lang="en-US" sz="2000" kern="1200" baseline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13772" y="269983"/>
        <a:ext cx="2745836" cy="2168837"/>
      </dsp:txXfrm>
    </dsp:sp>
    <dsp:sp modelId="{5392AE6F-84A9-44B3-9689-9A0CC04CAD61}">
      <dsp:nvSpPr>
        <dsp:cNvPr id="0" name=""/>
        <dsp:cNvSpPr/>
      </dsp:nvSpPr>
      <dsp:spPr>
        <a:xfrm>
          <a:off x="3034192" y="269983"/>
          <a:ext cx="2745836" cy="2168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u="none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6: </a:t>
          </a:r>
          <a: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Ask yourself whether you need to adjust the amount fed.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baseline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034192" y="269983"/>
        <a:ext cx="2745836" cy="2168837"/>
      </dsp:txXfrm>
    </dsp:sp>
    <dsp:sp modelId="{D05F1D61-5B8D-42E8-AB96-03CC0FCD99A2}">
      <dsp:nvSpPr>
        <dsp:cNvPr id="0" name=""/>
        <dsp:cNvSpPr/>
      </dsp:nvSpPr>
      <dsp:spPr>
        <a:xfrm>
          <a:off x="6054612" y="269983"/>
          <a:ext cx="2745836" cy="2168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u="none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7: </a:t>
          </a:r>
          <a: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If the animal is fussy, use molasses as an attractant (mixing it into the feed).</a:t>
          </a:r>
          <a:endParaRPr lang="en-US" sz="2000" kern="1200" baseline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054612" y="269983"/>
        <a:ext cx="2745836" cy="2168837"/>
      </dsp:txXfrm>
    </dsp:sp>
    <dsp:sp modelId="{1480DE33-BDE7-4A1C-8E59-CCA4BD086AFB}">
      <dsp:nvSpPr>
        <dsp:cNvPr id="0" name=""/>
        <dsp:cNvSpPr/>
      </dsp:nvSpPr>
      <dsp:spPr>
        <a:xfrm>
          <a:off x="5095" y="2722836"/>
          <a:ext cx="2745836" cy="2168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200" b="1" u="none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8: </a:t>
          </a:r>
          <a:r>
            <a:rPr lang="en-AU" sz="22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2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Still not eating the feed? Water intake down? Best to call your vet to assess the animal.</a:t>
          </a:r>
          <a:endParaRPr lang="en-US" sz="2000" kern="1200" dirty="0"/>
        </a:p>
      </dsp:txBody>
      <dsp:txXfrm>
        <a:off x="5095" y="2722836"/>
        <a:ext cx="2745836" cy="2168837"/>
      </dsp:txXfrm>
    </dsp:sp>
    <dsp:sp modelId="{4E2A9295-513D-4C87-969A-4A9D28570725}">
      <dsp:nvSpPr>
        <dsp:cNvPr id="0" name=""/>
        <dsp:cNvSpPr/>
      </dsp:nvSpPr>
      <dsp:spPr>
        <a:xfrm>
          <a:off x="3031144" y="2731856"/>
          <a:ext cx="2763190" cy="2182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300" b="1" u="none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9: </a:t>
          </a:r>
          <a: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3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Keep feed and water troughs clean. Try doing weekly cleans.</a:t>
          </a:r>
          <a:endParaRPr lang="en-US" sz="2000" kern="1200" baseline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3031144" y="2731856"/>
        <a:ext cx="2763190" cy="2182231"/>
      </dsp:txXfrm>
    </dsp:sp>
    <dsp:sp modelId="{6B7774A8-9C66-4696-AD62-4F2599E8BAE6}">
      <dsp:nvSpPr>
        <dsp:cNvPr id="0" name=""/>
        <dsp:cNvSpPr/>
      </dsp:nvSpPr>
      <dsp:spPr>
        <a:xfrm>
          <a:off x="6063289" y="2713404"/>
          <a:ext cx="2745836" cy="21877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b="1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Tip 10:</a:t>
          </a: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/>
          </a:r>
          <a:b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</a:br>
          <a:r>
            <a:rPr lang="en-AU" sz="2000" kern="1200" baseline="0" dirty="0" smtClean="0">
              <a:solidFill>
                <a:schemeClr val="bg1"/>
              </a:solidFill>
              <a:latin typeface="Century Gothic" panose="020B0502020202020204" pitchFamily="34" charset="0"/>
            </a:rPr>
            <a:t>Once you’ve considered all the tips, try feeding your animals at LIB on a self feeder 24/7.</a:t>
          </a:r>
          <a:endParaRPr lang="en-US" sz="2000" kern="1200" baseline="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063289" y="2713404"/>
        <a:ext cx="2745836" cy="2187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9204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66830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3760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1379646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615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238581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27905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796490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62329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428407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xmlns="" val="3885826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6921AB-9F6A-4F0A-BD5D-E9353DFF996D}" type="datetimeFigureOut">
              <a:rPr lang="en-AU" smtClean="0"/>
              <a:pPr/>
              <a:t>22/07/2020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51484D-156F-4A9E-ACD8-BB786D4BB7B9}" type="slidenum">
              <a:rPr lang="en-AU" smtClean="0"/>
              <a:pPr/>
              <a:t>‹#›</a:t>
            </a:fld>
            <a:endParaRPr lang="en-A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2980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bit.ly/3hDkcoj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bit.ly/2CbIFAV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6990" y="1723098"/>
            <a:ext cx="7792118" cy="2150274"/>
          </a:xfrm>
        </p:spPr>
        <p:txBody>
          <a:bodyPr>
            <a:normAutofit/>
          </a:bodyPr>
          <a:lstStyle/>
          <a:p>
            <a:r>
              <a:rPr lang="en-US" sz="70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Feeding your Show steer</a:t>
            </a:r>
            <a:endParaRPr lang="en-GB" sz="70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Subtitle 1"/>
          <p:cNvSpPr txBox="1">
            <a:spLocks noGrp="1"/>
          </p:cNvSpPr>
          <p:nvPr>
            <p:ph type="subTitle" idx="1"/>
          </p:nvPr>
        </p:nvSpPr>
        <p:spPr>
          <a:xfrm>
            <a:off x="775179" y="4231404"/>
            <a:ext cx="75438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cap="none" dirty="0">
                <a:solidFill>
                  <a:schemeClr val="tx1"/>
                </a:solidFill>
              </a:rPr>
              <a:t>Prepared by Ian Blackwood, </a:t>
            </a:r>
            <a:br>
              <a:rPr lang="en-US" sz="2200" cap="none" dirty="0">
                <a:solidFill>
                  <a:schemeClr val="tx1"/>
                </a:solidFill>
              </a:rPr>
            </a:br>
            <a:r>
              <a:rPr lang="en-US" sz="2200" cap="none" dirty="0">
                <a:solidFill>
                  <a:schemeClr val="tx1"/>
                </a:solidFill>
              </a:rPr>
              <a:t>Industry Beef Consulting PTY LTD, </a:t>
            </a:r>
            <a:br>
              <a:rPr lang="en-US" sz="2200" cap="none" dirty="0">
                <a:solidFill>
                  <a:schemeClr val="tx1"/>
                </a:solidFill>
              </a:rPr>
            </a:br>
            <a:r>
              <a:rPr lang="en-US" sz="2200" cap="none" dirty="0">
                <a:solidFill>
                  <a:schemeClr val="tx1"/>
                </a:solidFill>
              </a:rPr>
              <a:t>for Singleton Beef &amp; Land Management Association.</a:t>
            </a:r>
            <a:endParaRPr lang="en-GB" sz="2200" cap="none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50130" t="903" r="1879" b="73347"/>
          <a:stretch/>
        </p:blipFill>
        <p:spPr>
          <a:xfrm>
            <a:off x="5403273" y="176973"/>
            <a:ext cx="3649848" cy="1474519"/>
          </a:xfrm>
          <a:prstGeom prst="rect">
            <a:avLst/>
          </a:prstGeom>
        </p:spPr>
      </p:pic>
      <p:sp>
        <p:nvSpPr>
          <p:cNvPr id="7" name="Subtitle 1"/>
          <p:cNvSpPr txBox="1">
            <a:spLocks/>
          </p:cNvSpPr>
          <p:nvPr/>
        </p:nvSpPr>
        <p:spPr>
          <a:xfrm>
            <a:off x="781076" y="5445224"/>
            <a:ext cx="3753029" cy="4320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cap="none" dirty="0" smtClean="0">
                <a:solidFill>
                  <a:schemeClr val="tx1"/>
                </a:solidFill>
              </a:rPr>
              <a:t>Proudly supported by</a:t>
            </a:r>
            <a:endParaRPr lang="en-GB" sz="2200" cap="none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96" y="5444203"/>
            <a:ext cx="1734752" cy="3962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837385" y="4088191"/>
            <a:ext cx="7419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130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A9E299-A54E-462D-86DF-D545C2E8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653" y="0"/>
            <a:ext cx="7539534" cy="1628776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much </a:t>
            </a: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feed </a:t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will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you </a:t>
            </a: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need?</a:t>
            </a:r>
            <a:r>
              <a:rPr lang="en-A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?</a:t>
            </a:r>
            <a:endParaRPr lang="en-A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868C59-251C-4131-94F6-6D033D817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834" y="1982021"/>
            <a:ext cx="6925172" cy="405765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Go back to your spread sheet. </a:t>
            </a:r>
            <a:b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Add columns and calculations to work out:</a:t>
            </a:r>
          </a:p>
          <a:p>
            <a:pPr marL="0" indent="0" algn="ctr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1. </a:t>
            </a:r>
            <a:r>
              <a:rPr lang="en-AU" sz="2400" dirty="0">
                <a:latin typeface="Century Gothic" panose="020B0502020202020204" pitchFamily="34" charset="0"/>
              </a:rPr>
              <a:t>How much each of the grain</a:t>
            </a:r>
            <a:br>
              <a:rPr lang="en-AU" sz="2400" dirty="0">
                <a:latin typeface="Century Gothic" panose="020B0502020202020204" pitchFamily="34" charset="0"/>
              </a:rPr>
            </a:br>
            <a:r>
              <a:rPr lang="en-AU" sz="2400" dirty="0">
                <a:latin typeface="Century Gothic" panose="020B0502020202020204" pitchFamily="34" charset="0"/>
              </a:rPr>
              <a:t>    and roughage you will need.</a:t>
            </a:r>
            <a:br>
              <a:rPr lang="en-AU" sz="2400" dirty="0">
                <a:latin typeface="Century Gothic" panose="020B0502020202020204" pitchFamily="34" charset="0"/>
              </a:rPr>
            </a:br>
            <a:endParaRPr lang="en-AU" sz="24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2. </a:t>
            </a:r>
            <a:r>
              <a:rPr lang="en-AU" sz="2400" dirty="0">
                <a:latin typeface="Century Gothic" panose="020B0502020202020204" pitchFamily="34" charset="0"/>
              </a:rPr>
              <a:t>The feed budget (cost of the feed</a:t>
            </a:r>
            <a:br>
              <a:rPr lang="en-AU" sz="2400" dirty="0">
                <a:latin typeface="Century Gothic" panose="020B0502020202020204" pitchFamily="34" charset="0"/>
              </a:rPr>
            </a:br>
            <a:r>
              <a:rPr lang="en-AU" sz="2400" dirty="0">
                <a:latin typeface="Century Gothic" panose="020B0502020202020204" pitchFamily="34" charset="0"/>
              </a:rPr>
              <a:t>    delivered to your school).</a:t>
            </a:r>
          </a:p>
          <a:p>
            <a:pPr marL="0" indent="0" algn="ctr">
              <a:buNone/>
            </a:pPr>
            <a:r>
              <a:rPr lang="en-AU" sz="24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70065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752EF7-7ACB-4EF9-AD3A-A6041CDB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066" y="313634"/>
            <a:ext cx="4613685" cy="825981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Feeding </a:t>
            </a: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Tips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433" y="1248797"/>
            <a:ext cx="8229600" cy="730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4232333573"/>
              </p:ext>
            </p:extLst>
          </p:nvPr>
        </p:nvGraphicFramePr>
        <p:xfrm>
          <a:off x="910885" y="1132818"/>
          <a:ext cx="7226696" cy="5061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968625" y="1200916"/>
            <a:ext cx="7168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86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584621" y="1321847"/>
            <a:ext cx="8229600" cy="730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328349058"/>
              </p:ext>
            </p:extLst>
          </p:nvPr>
        </p:nvGraphicFramePr>
        <p:xfrm>
          <a:off x="157655" y="756745"/>
          <a:ext cx="8814221" cy="5171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05990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84621" y="1321847"/>
            <a:ext cx="8229600" cy="730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3C0F8A-C8E5-4C27-B707-7F1950417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884" y="345989"/>
            <a:ext cx="2411073" cy="779647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Water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05C8F2-C99F-484C-A4B9-808984B39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701" y="1203215"/>
            <a:ext cx="7511520" cy="6020142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200" dirty="0">
                <a:latin typeface="Century Gothic" panose="020B0502020202020204" pitchFamily="34" charset="0"/>
              </a:rPr>
              <a:t>Install an in-line water meter if you water the animal from a </a:t>
            </a:r>
            <a:r>
              <a:rPr lang="en-AU" sz="2200" dirty="0" smtClean="0">
                <a:latin typeface="Century Gothic" panose="020B0502020202020204" pitchFamily="34" charset="0"/>
              </a:rPr>
              <a:t>trough.</a:t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dirty="0" smtClean="0">
                <a:latin typeface="Century Gothic" panose="020B0502020202020204" pitchFamily="34" charset="0"/>
              </a:rPr>
              <a:t/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dirty="0" smtClean="0">
                <a:latin typeface="Century Gothic" panose="020B0502020202020204" pitchFamily="34" charset="0"/>
              </a:rPr>
              <a:t>Record the daily water measurement.</a:t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dirty="0" smtClean="0">
                <a:latin typeface="Century Gothic" panose="020B0502020202020204" pitchFamily="34" charset="0"/>
              </a:rPr>
              <a:t/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dirty="0" smtClean="0">
                <a:latin typeface="Century Gothic" panose="020B0502020202020204" pitchFamily="34" charset="0"/>
              </a:rPr>
              <a:t>From </a:t>
            </a:r>
            <a:r>
              <a:rPr lang="en-AU" sz="2200" dirty="0">
                <a:latin typeface="Century Gothic" panose="020B0502020202020204" pitchFamily="34" charset="0"/>
              </a:rPr>
              <a:t>the measurements calculate the daily water intake</a:t>
            </a:r>
            <a:r>
              <a:rPr lang="en-AU" sz="2200" dirty="0" smtClean="0">
                <a:latin typeface="Century Gothic" panose="020B0502020202020204" pitchFamily="34" charset="0"/>
              </a:rPr>
              <a:t>.</a:t>
            </a:r>
            <a:r>
              <a:rPr lang="en-AU" sz="2200" dirty="0">
                <a:latin typeface="Century Gothic" panose="020B0502020202020204" pitchFamily="34" charset="0"/>
              </a:rPr>
              <a:t/>
            </a:r>
            <a:br>
              <a:rPr lang="en-AU" sz="2200" dirty="0">
                <a:latin typeface="Century Gothic" panose="020B0502020202020204" pitchFamily="34" charset="0"/>
              </a:rPr>
            </a:br>
            <a:r>
              <a:rPr lang="en-AU" sz="2200" dirty="0">
                <a:latin typeface="Century Gothic" panose="020B0502020202020204" pitchFamily="34" charset="0"/>
              </a:rPr>
              <a:t/>
            </a:r>
            <a:br>
              <a:rPr lang="en-AU" sz="2200" dirty="0">
                <a:latin typeface="Century Gothic" panose="020B0502020202020204" pitchFamily="34" charset="0"/>
              </a:rPr>
            </a:br>
            <a:r>
              <a:rPr lang="en-AU" sz="2200" dirty="0">
                <a:latin typeface="Century Gothic" panose="020B0502020202020204" pitchFamily="34" charset="0"/>
              </a:rPr>
              <a:t>Before you take the animal to Shows, add molasses to the water (add 2% molasses by weight of water on offer) at least once a week. </a:t>
            </a:r>
            <a:r>
              <a:rPr lang="en-AU" sz="2200" dirty="0" smtClean="0">
                <a:latin typeface="Century Gothic" panose="020B0502020202020204" pitchFamily="34" charset="0"/>
              </a:rPr>
              <a:t/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Why</a:t>
            </a: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? </a:t>
            </a:r>
            <a:r>
              <a:rPr lang="en-AU" sz="2200" dirty="0">
                <a:latin typeface="Century Gothic" panose="020B0502020202020204" pitchFamily="34" charset="0"/>
              </a:rPr>
              <a:t>Because it masks the water taste at the Show venue. You will treat the water there and the animal will drink.</a:t>
            </a:r>
          </a:p>
          <a:p>
            <a:pPr marL="0" indent="0">
              <a:buNone/>
            </a:pPr>
            <a:r>
              <a:rPr lang="en-AU" sz="2200" dirty="0">
                <a:latin typeface="Century Gothic" panose="020B0502020202020204" pitchFamily="34" charset="0"/>
              </a:rPr>
              <a:t>              </a:t>
            </a:r>
          </a:p>
          <a:p>
            <a:pPr marL="0" indent="0">
              <a:buNone/>
            </a:pPr>
            <a:endParaRPr lang="en-AU" sz="2000" dirty="0"/>
          </a:p>
        </p:txBody>
      </p:sp>
      <p:sp>
        <p:nvSpPr>
          <p:cNvPr id="7" name="Oval 6"/>
          <p:cNvSpPr/>
          <p:nvPr/>
        </p:nvSpPr>
        <p:spPr>
          <a:xfrm>
            <a:off x="387855" y="1212696"/>
            <a:ext cx="767382" cy="76738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4" name="Rectangle 3"/>
          <p:cNvSpPr/>
          <p:nvPr/>
        </p:nvSpPr>
        <p:spPr>
          <a:xfrm>
            <a:off x="614207" y="1396332"/>
            <a:ext cx="34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</a:p>
        </p:txBody>
      </p:sp>
      <p:sp>
        <p:nvSpPr>
          <p:cNvPr id="17" name="Oval 16"/>
          <p:cNvSpPr/>
          <p:nvPr/>
        </p:nvSpPr>
        <p:spPr>
          <a:xfrm>
            <a:off x="387855" y="2139035"/>
            <a:ext cx="767382" cy="76738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8" name="Rectangle 17"/>
          <p:cNvSpPr/>
          <p:nvPr/>
        </p:nvSpPr>
        <p:spPr>
          <a:xfrm>
            <a:off x="614207" y="2322671"/>
            <a:ext cx="34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 </a:t>
            </a:r>
          </a:p>
        </p:txBody>
      </p:sp>
      <p:sp>
        <p:nvSpPr>
          <p:cNvPr id="19" name="Oval 18"/>
          <p:cNvSpPr/>
          <p:nvPr/>
        </p:nvSpPr>
        <p:spPr>
          <a:xfrm>
            <a:off x="387855" y="3065480"/>
            <a:ext cx="767382" cy="76738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0" name="Rectangle 19"/>
          <p:cNvSpPr/>
          <p:nvPr/>
        </p:nvSpPr>
        <p:spPr>
          <a:xfrm>
            <a:off x="614207" y="3249116"/>
            <a:ext cx="34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 </a:t>
            </a:r>
          </a:p>
        </p:txBody>
      </p:sp>
      <p:sp>
        <p:nvSpPr>
          <p:cNvPr id="21" name="Oval 20"/>
          <p:cNvSpPr/>
          <p:nvPr/>
        </p:nvSpPr>
        <p:spPr>
          <a:xfrm>
            <a:off x="392209" y="3991925"/>
            <a:ext cx="767382" cy="767382"/>
          </a:xfrm>
          <a:prstGeom prst="ellipse">
            <a:avLst/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2" name="Rectangle 21"/>
          <p:cNvSpPr/>
          <p:nvPr/>
        </p:nvSpPr>
        <p:spPr>
          <a:xfrm>
            <a:off x="618561" y="4175561"/>
            <a:ext cx="347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155237" y="1203215"/>
            <a:ext cx="71689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189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832526" cy="432959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How many times should you feed a day?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A: </a:t>
            </a:r>
            <a:r>
              <a:rPr lang="en-US" dirty="0">
                <a:latin typeface="Century Gothic" panose="020B0502020202020204" pitchFamily="34" charset="0"/>
              </a:rPr>
              <a:t>Twice a </a:t>
            </a:r>
            <a:r>
              <a:rPr lang="en-US" dirty="0" smtClean="0">
                <a:latin typeface="Century Gothic" panose="020B0502020202020204" pitchFamily="34" charset="0"/>
              </a:rPr>
              <a:t>day</a:t>
            </a:r>
            <a:br>
              <a:rPr lang="en-US" dirty="0" smtClean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If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your animal is fussy, what should you mix into the feed?</a:t>
            </a:r>
          </a:p>
          <a:p>
            <a:r>
              <a:rPr lang="en-US" sz="2800" dirty="0">
                <a:latin typeface="Century Gothic" panose="020B0502020202020204" pitchFamily="34" charset="0"/>
              </a:rPr>
              <a:t>A: </a:t>
            </a:r>
            <a:r>
              <a:rPr lang="en-US" dirty="0" smtClean="0">
                <a:latin typeface="Century Gothic" panose="020B0502020202020204" pitchFamily="34" charset="0"/>
              </a:rPr>
              <a:t>Molasses</a:t>
            </a:r>
            <a:br>
              <a:rPr lang="en-US" dirty="0" smtClean="0">
                <a:latin typeface="Century Gothic" panose="020B0502020202020204" pitchFamily="34" charset="0"/>
              </a:rPr>
            </a:br>
            <a:endParaRPr lang="en-US" dirty="0" smtClean="0">
              <a:latin typeface="Century Gothic" panose="020B0502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Q: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Why should you add molasses to the water before you take the animal to Shows?</a:t>
            </a: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Century Gothic" panose="020B0502020202020204" pitchFamily="34" charset="0"/>
              </a:rPr>
              <a:t>A</a:t>
            </a:r>
            <a:r>
              <a:rPr lang="en-US" sz="2800" dirty="0">
                <a:latin typeface="Century Gothic" panose="020B0502020202020204" pitchFamily="34" charset="0"/>
              </a:rPr>
              <a:t>: </a:t>
            </a:r>
            <a:r>
              <a:rPr lang="en-AU" dirty="0">
                <a:latin typeface="Century Gothic" panose="020B0502020202020204" pitchFamily="34" charset="0"/>
              </a:rPr>
              <a:t>Because it masks the water taste at the Show </a:t>
            </a:r>
            <a:r>
              <a:rPr lang="en-AU" dirty="0" smtClean="0">
                <a:latin typeface="Century Gothic" panose="020B0502020202020204" pitchFamily="34" charset="0"/>
              </a:rPr>
              <a:t>venue</a:t>
            </a:r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753C0F8A-C8E5-4C27-B707-7F1950417EF5}"/>
              </a:ext>
            </a:extLst>
          </p:cNvPr>
          <p:cNvSpPr txBox="1">
            <a:spLocks/>
          </p:cNvSpPr>
          <p:nvPr/>
        </p:nvSpPr>
        <p:spPr>
          <a:xfrm>
            <a:off x="2902472" y="496302"/>
            <a:ext cx="3384774" cy="109450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Pop quiz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826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BC6C2D-7046-4AA6-8C31-62C47EBC5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218" y="0"/>
            <a:ext cx="6383125" cy="974773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Watching Manure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6D4868-B888-406C-8F9A-B3F0B799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83" y="766706"/>
            <a:ext cx="8459396" cy="108227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To feed cattle - especially Show cattle - you must observe </a:t>
            </a:r>
            <a:r>
              <a:rPr lang="en-A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their </a:t>
            </a:r>
            <a:r>
              <a:rPr lang="en-AU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manure</a:t>
            </a:r>
            <a:r>
              <a:rPr lang="en-AU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AU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65602" y="1955798"/>
            <a:ext cx="71147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latin typeface="Century Gothic" panose="020B0502020202020204" pitchFamily="34" charset="0"/>
              </a:rPr>
              <a:t>The </a:t>
            </a:r>
            <a:r>
              <a:rPr lang="en-AU" sz="2000" dirty="0">
                <a:latin typeface="Century Gothic" panose="020B0502020202020204" pitchFamily="34" charset="0"/>
              </a:rPr>
              <a:t>manure should </a:t>
            </a:r>
            <a:r>
              <a:rPr lang="en-AU" sz="2000" dirty="0" smtClean="0">
                <a:latin typeface="Century Gothic" panose="020B0502020202020204" pitchFamily="34" charset="0"/>
              </a:rPr>
              <a:t>always </a:t>
            </a:r>
            <a:r>
              <a:rPr lang="en-AU" sz="2000" dirty="0">
                <a:latin typeface="Century Gothic" panose="020B0502020202020204" pitchFamily="34" charset="0"/>
              </a:rPr>
              <a:t>be moist, and the </a:t>
            </a:r>
            <a:r>
              <a:rPr lang="en-AU" sz="2000" dirty="0" smtClean="0">
                <a:latin typeface="Century Gothic" panose="020B0502020202020204" pitchFamily="34" charset="0"/>
              </a:rPr>
              <a:t>pat </a:t>
            </a:r>
            <a:r>
              <a:rPr lang="en-AU" sz="2000" dirty="0">
                <a:latin typeface="Century Gothic" panose="020B0502020202020204" pitchFamily="34" charset="0"/>
              </a:rPr>
              <a:t>must be formed with </a:t>
            </a:r>
            <a:r>
              <a:rPr lang="en-AU" sz="2000" dirty="0" smtClean="0">
                <a:latin typeface="Century Gothic" panose="020B0502020202020204" pitchFamily="34" charset="0"/>
              </a:rPr>
              <a:t> concentric </a:t>
            </a:r>
            <a:r>
              <a:rPr lang="en-AU" sz="2000" dirty="0">
                <a:latin typeface="Century Gothic" panose="020B0502020202020204" pitchFamily="34" charset="0"/>
              </a:rPr>
              <a:t>circles</a:t>
            </a:r>
            <a:r>
              <a:rPr lang="en-AU" sz="2000" dirty="0" smtClean="0">
                <a:latin typeface="Century Gothic" panose="020B0502020202020204" pitchFamily="34" charset="0"/>
              </a:rPr>
              <a:t>.</a:t>
            </a:r>
            <a:br>
              <a:rPr lang="en-AU" sz="2000" dirty="0" smtClean="0">
                <a:latin typeface="Century Gothic" panose="020B0502020202020204" pitchFamily="34" charset="0"/>
              </a:rPr>
            </a:br>
            <a:r>
              <a:rPr lang="en-AU" sz="2000" dirty="0">
                <a:latin typeface="Century Gothic" panose="020B0502020202020204" pitchFamily="34" charset="0"/>
              </a:rPr>
              <a:t/>
            </a:r>
            <a:br>
              <a:rPr lang="en-AU" sz="2000" dirty="0">
                <a:latin typeface="Century Gothic" panose="020B0502020202020204" pitchFamily="34" charset="0"/>
              </a:rPr>
            </a:br>
            <a:r>
              <a:rPr lang="en-AU" sz="2000" dirty="0" smtClean="0">
                <a:latin typeface="Century Gothic" panose="020B0502020202020204" pitchFamily="34" charset="0"/>
              </a:rPr>
              <a:t>Liquid </a:t>
            </a:r>
            <a:r>
              <a:rPr lang="en-AU" sz="2000" dirty="0">
                <a:latin typeface="Century Gothic" panose="020B0502020202020204" pitchFamily="34" charset="0"/>
              </a:rPr>
              <a:t>manure usually </a:t>
            </a:r>
            <a:r>
              <a:rPr lang="en-AU" sz="2000" dirty="0" smtClean="0">
                <a:latin typeface="Century Gothic" panose="020B0502020202020204" pitchFamily="34" charset="0"/>
              </a:rPr>
              <a:t> has </a:t>
            </a:r>
            <a:r>
              <a:rPr lang="en-AU" sz="2000" dirty="0">
                <a:latin typeface="Century Gothic" panose="020B0502020202020204" pitchFamily="34" charset="0"/>
              </a:rPr>
              <a:t>an odour… it’s not good! </a:t>
            </a:r>
            <a:r>
              <a:rPr lang="en-AU" sz="2000" dirty="0" smtClean="0">
                <a:latin typeface="Century Gothic" panose="020B0502020202020204" pitchFamily="34" charset="0"/>
              </a:rPr>
              <a:t>Decrease </a:t>
            </a:r>
            <a:r>
              <a:rPr lang="en-AU" sz="2000" dirty="0">
                <a:latin typeface="Century Gothic" panose="020B0502020202020204" pitchFamily="34" charset="0"/>
              </a:rPr>
              <a:t>grain/manufactured </a:t>
            </a:r>
            <a:r>
              <a:rPr lang="en-AU" sz="2000" dirty="0" smtClean="0">
                <a:latin typeface="Century Gothic" panose="020B0502020202020204" pitchFamily="34" charset="0"/>
              </a:rPr>
              <a:t>feed </a:t>
            </a:r>
            <a:r>
              <a:rPr lang="en-AU" sz="2000" dirty="0">
                <a:latin typeface="Century Gothic" panose="020B0502020202020204" pitchFamily="34" charset="0"/>
              </a:rPr>
              <a:t>and increase hay for one </a:t>
            </a:r>
            <a:r>
              <a:rPr lang="en-AU" sz="2000" dirty="0" smtClean="0">
                <a:latin typeface="Century Gothic" panose="020B0502020202020204" pitchFamily="34" charset="0"/>
              </a:rPr>
              <a:t> week</a:t>
            </a:r>
            <a:r>
              <a:rPr lang="en-AU" sz="2000" dirty="0">
                <a:latin typeface="Century Gothic" panose="020B0502020202020204" pitchFamily="34" charset="0"/>
              </a:rPr>
              <a:t>.</a:t>
            </a:r>
          </a:p>
          <a:p>
            <a:endParaRPr lang="en-AU" sz="2000" b="1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AU" sz="2000" dirty="0" smtClean="0">
                <a:latin typeface="Century Gothic" panose="020B0502020202020204" pitchFamily="34" charset="0"/>
              </a:rPr>
              <a:t>Scalding </a:t>
            </a:r>
            <a:r>
              <a:rPr lang="en-AU" sz="2000" dirty="0">
                <a:latin typeface="Century Gothic" panose="020B0502020202020204" pitchFamily="34" charset="0"/>
              </a:rPr>
              <a:t>of the body hair </a:t>
            </a:r>
            <a:r>
              <a:rPr lang="en-AU" sz="2000" dirty="0" smtClean="0">
                <a:latin typeface="Century Gothic" panose="020B0502020202020204" pitchFamily="34" charset="0"/>
              </a:rPr>
              <a:t>below </a:t>
            </a:r>
            <a:r>
              <a:rPr lang="en-AU" sz="2000" dirty="0">
                <a:latin typeface="Century Gothic" panose="020B0502020202020204" pitchFamily="34" charset="0"/>
              </a:rPr>
              <a:t>the anus indicates acidosis </a:t>
            </a:r>
            <a:r>
              <a:rPr lang="en-AU" sz="2000" dirty="0" smtClean="0">
                <a:latin typeface="Century Gothic" panose="020B0502020202020204" pitchFamily="34" charset="0"/>
              </a:rPr>
              <a:t>(as </a:t>
            </a:r>
            <a:r>
              <a:rPr lang="en-AU" sz="2000" dirty="0">
                <a:latin typeface="Century Gothic" panose="020B0502020202020204" pitchFamily="34" charset="0"/>
              </a:rPr>
              <a:t>for Tip 2 above</a:t>
            </a:r>
            <a:r>
              <a:rPr lang="en-AU" sz="2000" dirty="0" smtClean="0">
                <a:latin typeface="Century Gothic" panose="020B0502020202020204" pitchFamily="34" charset="0"/>
              </a:rPr>
              <a:t>).</a:t>
            </a:r>
            <a:br>
              <a:rPr lang="en-AU" sz="2000" dirty="0" smtClean="0">
                <a:latin typeface="Century Gothic" panose="020B0502020202020204" pitchFamily="34" charset="0"/>
              </a:rPr>
            </a:br>
            <a:r>
              <a:rPr lang="en-AU" sz="2000" dirty="0" smtClean="0">
                <a:latin typeface="Century Gothic" panose="020B0502020202020204" pitchFamily="34" charset="0"/>
              </a:rPr>
              <a:t/>
            </a:r>
            <a:br>
              <a:rPr lang="en-AU" sz="2000" dirty="0" smtClean="0">
                <a:latin typeface="Century Gothic" panose="020B0502020202020204" pitchFamily="34" charset="0"/>
              </a:rPr>
            </a:br>
            <a:r>
              <a:rPr lang="en-AU" sz="2000" dirty="0" smtClean="0">
                <a:latin typeface="Century Gothic" panose="020B0502020202020204" pitchFamily="34" charset="0"/>
              </a:rPr>
              <a:t>The </a:t>
            </a:r>
            <a:r>
              <a:rPr lang="en-AU" sz="2000" dirty="0">
                <a:latin typeface="Century Gothic" panose="020B0502020202020204" pitchFamily="34" charset="0"/>
              </a:rPr>
              <a:t>70% grain/manufactured </a:t>
            </a:r>
            <a:r>
              <a:rPr lang="en-AU" sz="2000" dirty="0" smtClean="0">
                <a:latin typeface="Century Gothic" panose="020B0502020202020204" pitchFamily="34" charset="0"/>
              </a:rPr>
              <a:t>feed </a:t>
            </a:r>
            <a:r>
              <a:rPr lang="en-AU" sz="2000" dirty="0">
                <a:latin typeface="Century Gothic" panose="020B0502020202020204" pitchFamily="34" charset="0"/>
              </a:rPr>
              <a:t>and 30% roughage (hay) </a:t>
            </a:r>
            <a:r>
              <a:rPr lang="en-AU" sz="2000" dirty="0" smtClean="0">
                <a:latin typeface="Century Gothic" panose="020B0502020202020204" pitchFamily="34" charset="0"/>
              </a:rPr>
              <a:t>will </a:t>
            </a:r>
            <a:r>
              <a:rPr lang="en-AU" sz="2000" dirty="0">
                <a:latin typeface="Century Gothic" panose="020B0502020202020204" pitchFamily="34" charset="0"/>
              </a:rPr>
              <a:t>achieve Tip 1. </a:t>
            </a:r>
          </a:p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571868" y="1955798"/>
            <a:ext cx="767382" cy="767382"/>
            <a:chOff x="584395" y="2723180"/>
            <a:chExt cx="767382" cy="767382"/>
          </a:xfrm>
        </p:grpSpPr>
        <p:sp>
          <p:nvSpPr>
            <p:cNvPr id="9" name="Oval 8"/>
            <p:cNvSpPr/>
            <p:nvPr/>
          </p:nvSpPr>
          <p:spPr>
            <a:xfrm>
              <a:off x="584395" y="2723180"/>
              <a:ext cx="767382" cy="76738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1" name="Rectangle 10"/>
            <p:cNvSpPr/>
            <p:nvPr/>
          </p:nvSpPr>
          <p:spPr>
            <a:xfrm>
              <a:off x="810747" y="2906816"/>
              <a:ext cx="347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1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1868" y="2958397"/>
            <a:ext cx="767382" cy="767382"/>
            <a:chOff x="567514" y="2906816"/>
            <a:chExt cx="767382" cy="767382"/>
          </a:xfrm>
        </p:grpSpPr>
        <p:sp>
          <p:nvSpPr>
            <p:cNvPr id="13" name="Oval 12"/>
            <p:cNvSpPr/>
            <p:nvPr/>
          </p:nvSpPr>
          <p:spPr>
            <a:xfrm>
              <a:off x="567514" y="2906816"/>
              <a:ext cx="767382" cy="76738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4" name="Rectangle 13"/>
            <p:cNvSpPr/>
            <p:nvPr/>
          </p:nvSpPr>
          <p:spPr>
            <a:xfrm>
              <a:off x="793866" y="3090452"/>
              <a:ext cx="347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2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71868" y="4009285"/>
            <a:ext cx="767382" cy="767382"/>
            <a:chOff x="567514" y="3833261"/>
            <a:chExt cx="767382" cy="767382"/>
          </a:xfrm>
        </p:grpSpPr>
        <p:sp>
          <p:nvSpPr>
            <p:cNvPr id="15" name="Oval 14"/>
            <p:cNvSpPr/>
            <p:nvPr/>
          </p:nvSpPr>
          <p:spPr>
            <a:xfrm>
              <a:off x="567514" y="3833261"/>
              <a:ext cx="767382" cy="76738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6" name="Rectangle 15"/>
            <p:cNvSpPr/>
            <p:nvPr/>
          </p:nvSpPr>
          <p:spPr>
            <a:xfrm>
              <a:off x="793866" y="4016897"/>
              <a:ext cx="347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3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1868" y="4965550"/>
            <a:ext cx="767382" cy="767382"/>
            <a:chOff x="571868" y="4759706"/>
            <a:chExt cx="767382" cy="767382"/>
          </a:xfrm>
        </p:grpSpPr>
        <p:sp>
          <p:nvSpPr>
            <p:cNvPr id="17" name="Oval 16"/>
            <p:cNvSpPr/>
            <p:nvPr/>
          </p:nvSpPr>
          <p:spPr>
            <a:xfrm>
              <a:off x="571868" y="4759706"/>
              <a:ext cx="767382" cy="767382"/>
            </a:xfrm>
            <a:prstGeom prst="ellipse">
              <a:avLst/>
            </a:prstGeom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/>
            <p:cNvSpPr/>
            <p:nvPr/>
          </p:nvSpPr>
          <p:spPr>
            <a:xfrm>
              <a:off x="798220" y="4943342"/>
              <a:ext cx="3474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4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16444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2E1D0-EEBB-4D14-B5E5-1BA159D8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85" y="251466"/>
            <a:ext cx="7238549" cy="1397143"/>
          </a:xfrm>
        </p:spPr>
        <p:txBody>
          <a:bodyPr>
            <a:normAutofit/>
          </a:bodyPr>
          <a:lstStyle/>
          <a:p>
            <a:pPr algn="ctr"/>
            <a:r>
              <a:rPr lang="en-AU" sz="4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What will your animal look like at the end</a:t>
            </a:r>
            <a:r>
              <a:rPr lang="en-AU" sz="4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?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2B98EE-9C1C-4F53-A42D-23672F62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585" y="1778216"/>
            <a:ext cx="7515524" cy="20696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To see what your animal will look like at the end of your feeding, go to the NSWDPI </a:t>
            </a:r>
            <a:r>
              <a:rPr lang="en-AU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BeefSpecs</a:t>
            </a:r>
            <a:r>
              <a:rPr lang="en-AU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 Calculator: </a:t>
            </a:r>
            <a:r>
              <a:rPr lang="en-AU" sz="2400" dirty="0">
                <a:latin typeface="Century Gothic" panose="020B0502020202020204" pitchFamily="34" charset="0"/>
                <a:hlinkClick r:id="rId2"/>
              </a:rPr>
              <a:t>https://</a:t>
            </a:r>
            <a:r>
              <a:rPr lang="en-AU" sz="2800" dirty="0">
                <a:latin typeface="Century Gothic" panose="020B0502020202020204" pitchFamily="34" charset="0"/>
                <a:hlinkClick r:id="rId2"/>
              </a:rPr>
              <a:t>bit.ly/3hDkcoj</a:t>
            </a:r>
            <a:r>
              <a:rPr lang="en-AU" sz="2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5585" y="3710894"/>
            <a:ext cx="3178693" cy="19181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8061" y="3977484"/>
            <a:ext cx="4103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800" dirty="0">
                <a:latin typeface="Century Gothic" panose="020B0502020202020204" pitchFamily="34" charset="0"/>
              </a:rPr>
              <a:t>What are the final live weight and fat depth estimates calculated?</a:t>
            </a:r>
          </a:p>
        </p:txBody>
      </p:sp>
    </p:spTree>
    <p:extLst>
      <p:ext uri="{BB962C8B-B14F-4D97-AF65-F5344CB8AC3E}">
        <p14:creationId xmlns:p14="http://schemas.microsoft.com/office/powerpoint/2010/main" xmlns="" val="12388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58" b="11437"/>
          <a:stretch/>
        </p:blipFill>
        <p:spPr bwMode="auto">
          <a:xfrm>
            <a:off x="4963236" y="282367"/>
            <a:ext cx="4134466" cy="13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92E1D0-EEBB-4D14-B5E5-1BA159D8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29" y="428096"/>
            <a:ext cx="3985895" cy="949142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Thank you</a:t>
            </a:r>
            <a:endParaRPr lang="en-A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2B98EE-9C1C-4F53-A42D-23672F62A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19" y="1562706"/>
            <a:ext cx="7988042" cy="1299923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AU" sz="1800" dirty="0">
                <a:latin typeface="Century Gothic" panose="020B0502020202020204" pitchFamily="34" charset="0"/>
              </a:rPr>
              <a:t>We have over 30 years experience in promoting the local beef industry. Our activities include: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205864" y="2567770"/>
            <a:ext cx="1243266" cy="1243266"/>
            <a:chOff x="3091262" y="2515903"/>
            <a:chExt cx="1243266" cy="1243266"/>
          </a:xfrm>
        </p:grpSpPr>
        <p:sp>
          <p:nvSpPr>
            <p:cNvPr id="14" name="Oval 13"/>
            <p:cNvSpPr/>
            <p:nvPr/>
          </p:nvSpPr>
          <p:spPr>
            <a:xfrm>
              <a:off x="3091262" y="2515903"/>
              <a:ext cx="1243266" cy="1243266"/>
            </a:xfrm>
            <a:prstGeom prst="ellipse">
              <a:avLst/>
            </a:prstGeom>
            <a:solidFill>
              <a:srgbClr val="00B85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6" name="Rectangle 15"/>
            <p:cNvSpPr/>
            <p:nvPr/>
          </p:nvSpPr>
          <p:spPr>
            <a:xfrm>
              <a:off x="3341953" y="2845149"/>
              <a:ext cx="74188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latin typeface="Century Gothic" panose="020B0502020202020204" pitchFamily="34" charset="0"/>
                </a:rPr>
                <a:t>Farm tours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516994" y="2567770"/>
            <a:ext cx="1380599" cy="1243266"/>
            <a:chOff x="4513238" y="2515903"/>
            <a:chExt cx="1380599" cy="1243266"/>
          </a:xfrm>
        </p:grpSpPr>
        <p:sp>
          <p:nvSpPr>
            <p:cNvPr id="17" name="Oval 16"/>
            <p:cNvSpPr/>
            <p:nvPr/>
          </p:nvSpPr>
          <p:spPr>
            <a:xfrm>
              <a:off x="4584298" y="2515903"/>
              <a:ext cx="1243266" cy="124326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/>
            <p:cNvSpPr/>
            <p:nvPr/>
          </p:nvSpPr>
          <p:spPr>
            <a:xfrm>
              <a:off x="4513238" y="2845148"/>
              <a:ext cx="138059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Workshops </a:t>
              </a:r>
            </a:p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&amp; sessions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82236" y="2613921"/>
            <a:ext cx="1243266" cy="1243266"/>
            <a:chOff x="7554767" y="2515903"/>
            <a:chExt cx="1243266" cy="1243266"/>
          </a:xfrm>
        </p:grpSpPr>
        <p:sp>
          <p:nvSpPr>
            <p:cNvPr id="21" name="Oval 20"/>
            <p:cNvSpPr/>
            <p:nvPr/>
          </p:nvSpPr>
          <p:spPr>
            <a:xfrm>
              <a:off x="7554767" y="2515903"/>
              <a:ext cx="1243266" cy="124326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2" name="Rectangle 21"/>
            <p:cNvSpPr/>
            <p:nvPr/>
          </p:nvSpPr>
          <p:spPr>
            <a:xfrm>
              <a:off x="7596625" y="2845148"/>
              <a:ext cx="115955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Guest speakers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48933" y="5263983"/>
            <a:ext cx="81050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>
                <a:latin typeface="Century Gothic" panose="020B0502020202020204" pitchFamily="34" charset="0"/>
              </a:rPr>
              <a:t>If you would like to become a member please contact us: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AU" dirty="0">
                <a:latin typeface="Century Gothic" panose="020B0502020202020204" pitchFamily="34" charset="0"/>
              </a:rPr>
              <a:t>singletonbeefandland@gmail.com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en-AU" dirty="0">
                <a:latin typeface="Century Gothic" panose="020B0502020202020204" pitchFamily="34" charset="0"/>
              </a:rPr>
              <a:t>www.singletonbeefandland.org.au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592293" y="3893014"/>
            <a:ext cx="1243266" cy="1243266"/>
            <a:chOff x="3802250" y="3755402"/>
            <a:chExt cx="1243266" cy="1243266"/>
          </a:xfrm>
        </p:grpSpPr>
        <p:sp>
          <p:nvSpPr>
            <p:cNvPr id="24" name="Oval 23"/>
            <p:cNvSpPr/>
            <p:nvPr/>
          </p:nvSpPr>
          <p:spPr>
            <a:xfrm>
              <a:off x="3802250" y="3755402"/>
              <a:ext cx="1243266" cy="12432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" name="Rectangle 24"/>
            <p:cNvSpPr/>
            <p:nvPr/>
          </p:nvSpPr>
          <p:spPr>
            <a:xfrm>
              <a:off x="3870559" y="4207758"/>
              <a:ext cx="11066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Dinners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07293" y="3893014"/>
            <a:ext cx="1243266" cy="1243266"/>
            <a:chOff x="6849419" y="3760637"/>
            <a:chExt cx="1243266" cy="1243266"/>
          </a:xfrm>
        </p:grpSpPr>
        <p:sp>
          <p:nvSpPr>
            <p:cNvPr id="28" name="Oval 27"/>
            <p:cNvSpPr/>
            <p:nvPr/>
          </p:nvSpPr>
          <p:spPr>
            <a:xfrm>
              <a:off x="6849419" y="3760637"/>
              <a:ext cx="1243266" cy="124326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" name="Rectangle 26"/>
            <p:cNvSpPr/>
            <p:nvPr/>
          </p:nvSpPr>
          <p:spPr>
            <a:xfrm>
              <a:off x="6917728" y="4189967"/>
              <a:ext cx="110664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Bus tours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64426" y="2558041"/>
            <a:ext cx="1243266" cy="1243266"/>
            <a:chOff x="5349408" y="3760637"/>
            <a:chExt cx="1243266" cy="1243266"/>
          </a:xfrm>
        </p:grpSpPr>
        <p:sp>
          <p:nvSpPr>
            <p:cNvPr id="26" name="Oval 25"/>
            <p:cNvSpPr/>
            <p:nvPr/>
          </p:nvSpPr>
          <p:spPr>
            <a:xfrm>
              <a:off x="5349408" y="3760637"/>
              <a:ext cx="1243266" cy="1243266"/>
            </a:xfrm>
            <a:prstGeom prst="ellipse">
              <a:avLst/>
            </a:prstGeom>
            <a:solidFill>
              <a:srgbClr val="00B853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9" name="Rectangle 28"/>
            <p:cNvSpPr/>
            <p:nvPr/>
          </p:nvSpPr>
          <p:spPr>
            <a:xfrm>
              <a:off x="5417717" y="4062383"/>
              <a:ext cx="110664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600" b="1" dirty="0">
                  <a:latin typeface="Century Gothic" panose="020B0502020202020204" pitchFamily="34" charset="0"/>
                </a:rPr>
                <a:t>Monthly meetings</a:t>
              </a:r>
            </a:p>
          </p:txBody>
        </p:sp>
      </p:grpSp>
      <p:sp>
        <p:nvSpPr>
          <p:cNvPr id="30" name="Oval 29"/>
          <p:cNvSpPr/>
          <p:nvPr/>
        </p:nvSpPr>
        <p:spPr>
          <a:xfrm>
            <a:off x="3965457" y="2551358"/>
            <a:ext cx="1243266" cy="1243266"/>
          </a:xfrm>
          <a:prstGeom prst="ellipse">
            <a:avLst/>
          </a:prstGeom>
          <a:solidFill>
            <a:srgbClr val="00B853"/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31" name="Rectangle 30"/>
          <p:cNvSpPr/>
          <p:nvPr/>
        </p:nvSpPr>
        <p:spPr>
          <a:xfrm>
            <a:off x="4216148" y="2880604"/>
            <a:ext cx="741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b="1" dirty="0">
                <a:latin typeface="Century Gothic" panose="020B0502020202020204" pitchFamily="34" charset="0"/>
              </a:rPr>
              <a:t>Field days</a:t>
            </a:r>
          </a:p>
        </p:txBody>
      </p:sp>
    </p:spTree>
    <p:extLst>
      <p:ext uri="{BB962C8B-B14F-4D97-AF65-F5344CB8AC3E}">
        <p14:creationId xmlns:p14="http://schemas.microsoft.com/office/powerpoint/2010/main" xmlns="" val="35773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DA406D-77FE-4EE0-B77B-E70617E0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106" y="310609"/>
            <a:ext cx="7495657" cy="1332453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How much feed </a:t>
            </a: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do </a:t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you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need?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6F636A-EB27-455C-A9A3-1D280279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106" y="1643062"/>
            <a:ext cx="7581383" cy="459978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Start a </a:t>
            </a: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spreadsheet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to work </a:t>
            </a: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out how much feed you need. Consider the following: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1.  </a:t>
            </a:r>
            <a:r>
              <a:rPr lang="en-AU" sz="2200" dirty="0">
                <a:latin typeface="Century Gothic" panose="020B0502020202020204" pitchFamily="34" charset="0"/>
              </a:rPr>
              <a:t>Number of days to be </a:t>
            </a:r>
            <a:r>
              <a:rPr lang="en-AU" sz="2200" dirty="0" smtClean="0">
                <a:latin typeface="Century Gothic" panose="020B0502020202020204" pitchFamily="34" charset="0"/>
              </a:rPr>
              <a:t>fed</a:t>
            </a:r>
            <a:endParaRPr lang="en-AU" sz="2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2. </a:t>
            </a:r>
            <a:r>
              <a:rPr lang="en-AU" sz="2200" dirty="0">
                <a:latin typeface="Century Gothic" panose="020B0502020202020204" pitchFamily="34" charset="0"/>
              </a:rPr>
              <a:t>Introduction diet for 21 </a:t>
            </a:r>
            <a:r>
              <a:rPr lang="en-AU" sz="2200" dirty="0" smtClean="0">
                <a:latin typeface="Century Gothic" panose="020B0502020202020204" pitchFamily="34" charset="0"/>
              </a:rPr>
              <a:t>days</a:t>
            </a:r>
            <a:endParaRPr lang="en-AU" sz="2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3. </a:t>
            </a:r>
            <a:r>
              <a:rPr lang="en-AU" sz="2200" dirty="0">
                <a:latin typeface="Century Gothic" panose="020B0502020202020204" pitchFamily="34" charset="0"/>
              </a:rPr>
              <a:t>Production </a:t>
            </a:r>
            <a:r>
              <a:rPr lang="en-AU" sz="2200" dirty="0" smtClean="0">
                <a:latin typeface="Century Gothic" panose="020B0502020202020204" pitchFamily="34" charset="0"/>
              </a:rPr>
              <a:t>diet</a:t>
            </a:r>
            <a:endParaRPr lang="en-AU" sz="22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4. </a:t>
            </a:r>
            <a:r>
              <a:rPr lang="en-AU" sz="2200" dirty="0">
                <a:latin typeface="Century Gothic" panose="020B0502020202020204" pitchFamily="34" charset="0"/>
              </a:rPr>
              <a:t>The live weight of your animal </a:t>
            </a:r>
            <a:r>
              <a:rPr lang="en-AU" sz="2200" dirty="0" smtClean="0">
                <a:latin typeface="Century Gothic" panose="020B0502020202020204" pitchFamily="34" charset="0"/>
              </a:rPr>
              <a:t>after </a:t>
            </a:r>
            <a:r>
              <a:rPr lang="en-AU" sz="2200" dirty="0">
                <a:latin typeface="Century Gothic" panose="020B0502020202020204" pitchFamily="34" charset="0"/>
              </a:rPr>
              <a:t>10 days at </a:t>
            </a:r>
            <a:r>
              <a:rPr lang="en-AU" sz="2200" dirty="0" smtClean="0">
                <a:latin typeface="Century Gothic" panose="020B0502020202020204" pitchFamily="34" charset="0"/>
              </a:rPr>
              <a:t/>
            </a:r>
            <a:br>
              <a:rPr lang="en-AU" sz="2200" dirty="0" smtClean="0">
                <a:latin typeface="Century Gothic" panose="020B0502020202020204" pitchFamily="34" charset="0"/>
              </a:rPr>
            </a:br>
            <a:r>
              <a:rPr lang="en-AU" sz="2200" dirty="0" smtClean="0">
                <a:latin typeface="Century Gothic" panose="020B0502020202020204" pitchFamily="34" charset="0"/>
              </a:rPr>
              <a:t>your </a:t>
            </a:r>
            <a:r>
              <a:rPr lang="en-AU" sz="2200" dirty="0">
                <a:latin typeface="Century Gothic" panose="020B0502020202020204" pitchFamily="34" charset="0"/>
              </a:rPr>
              <a:t>school.</a:t>
            </a:r>
          </a:p>
        </p:txBody>
      </p:sp>
    </p:spTree>
    <p:extLst>
      <p:ext uri="{BB962C8B-B14F-4D97-AF65-F5344CB8AC3E}">
        <p14:creationId xmlns:p14="http://schemas.microsoft.com/office/powerpoint/2010/main" xmlns="" val="7828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3AC1-C20B-4C09-A565-25C7BE3CF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71" y="594648"/>
            <a:ext cx="8054057" cy="983727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Intro to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grain feeding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1D0EC-D6B5-4019-B362-571BCE7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571" y="1578375"/>
            <a:ext cx="8645952" cy="456988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1: </a:t>
            </a:r>
            <a:r>
              <a:rPr lang="en-AU" sz="2000" dirty="0">
                <a:latin typeface="Century Gothic" panose="020B0502020202020204" pitchFamily="34" charset="0"/>
              </a:rPr>
              <a:t>Cattle are able to eat up to 2.8% of their live </a:t>
            </a:r>
            <a:r>
              <a:rPr lang="en-AU" sz="2000" dirty="0" smtClean="0">
                <a:latin typeface="Century Gothic" panose="020B0502020202020204" pitchFamily="34" charset="0"/>
              </a:rPr>
              <a:t>weight.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2: </a:t>
            </a:r>
            <a:r>
              <a:rPr lang="en-AU" sz="2000" dirty="0">
                <a:latin typeface="Century Gothic" panose="020B0502020202020204" pitchFamily="34" charset="0"/>
              </a:rPr>
              <a:t>The 2.8% means Dry Matter (DM</a:t>
            </a:r>
            <a:r>
              <a:rPr lang="en-AU" sz="2000" dirty="0" smtClean="0">
                <a:latin typeface="Century Gothic" panose="020B0502020202020204" pitchFamily="34" charset="0"/>
              </a:rPr>
              <a:t>).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3: </a:t>
            </a:r>
            <a:r>
              <a:rPr lang="en-AU" sz="2000" dirty="0">
                <a:latin typeface="Century Gothic" panose="020B0502020202020204" pitchFamily="34" charset="0"/>
              </a:rPr>
              <a:t>All calculations for feeding are done in </a:t>
            </a:r>
            <a:r>
              <a:rPr lang="en-AU" sz="2000" dirty="0" smtClean="0">
                <a:latin typeface="Century Gothic" panose="020B0502020202020204" pitchFamily="34" charset="0"/>
              </a:rPr>
              <a:t>DM.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4: </a:t>
            </a:r>
            <a:r>
              <a:rPr lang="en-AU" sz="2000" dirty="0">
                <a:latin typeface="Century Gothic" panose="020B0502020202020204" pitchFamily="34" charset="0"/>
              </a:rPr>
              <a:t>The digestibility of the feed determines how much the animal will </a:t>
            </a:r>
            <a:r>
              <a:rPr lang="en-AU" sz="2000" dirty="0" smtClean="0">
                <a:latin typeface="Century Gothic" panose="020B0502020202020204" pitchFamily="34" charset="0"/>
              </a:rPr>
              <a:t>eat.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5: </a:t>
            </a:r>
            <a:r>
              <a:rPr lang="en-AU" sz="2000" dirty="0">
                <a:latin typeface="Century Gothic" panose="020B0502020202020204" pitchFamily="34" charset="0"/>
              </a:rPr>
              <a:t>Weigh </a:t>
            </a:r>
            <a:r>
              <a:rPr lang="en-AU" sz="2000" dirty="0" smtClean="0">
                <a:latin typeface="Century Gothic" panose="020B0502020202020204" pitchFamily="34" charset="0"/>
              </a:rPr>
              <a:t>everything.</a:t>
            </a:r>
            <a:br>
              <a:rPr lang="en-AU" sz="2000" dirty="0" smtClean="0">
                <a:latin typeface="Century Gothic" panose="020B0502020202020204" pitchFamily="34" charset="0"/>
              </a:rPr>
            </a:br>
            <a:r>
              <a:rPr lang="en-AU" sz="2000" dirty="0" smtClean="0">
                <a:latin typeface="Century Gothic" panose="020B0502020202020204" pitchFamily="34" charset="0"/>
              </a:rPr>
              <a:t/>
            </a:r>
            <a:br>
              <a:rPr lang="en-AU" sz="2000" dirty="0" smtClean="0">
                <a:latin typeface="Century Gothic" panose="020B0502020202020204" pitchFamily="34" charset="0"/>
              </a:rPr>
            </a:br>
            <a:r>
              <a:rPr lang="en-AU" sz="2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Rule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6: </a:t>
            </a:r>
            <a:r>
              <a:rPr lang="en-AU" sz="2000" dirty="0">
                <a:latin typeface="Century Gothic" panose="020B0502020202020204" pitchFamily="34" charset="0"/>
              </a:rPr>
              <a:t>Convert DM weights to ‘As Fed’ </a:t>
            </a:r>
            <a:r>
              <a:rPr lang="en-AU" sz="2000" dirty="0" smtClean="0">
                <a:latin typeface="Century Gothic" panose="020B0502020202020204" pitchFamily="34" charset="0"/>
              </a:rPr>
              <a:t>(</a:t>
            </a:r>
            <a:r>
              <a:rPr lang="en-AU" sz="2000" dirty="0">
                <a:latin typeface="Century Gothic" panose="020B0502020202020204" pitchFamily="34" charset="0"/>
              </a:rPr>
              <a:t>what </a:t>
            </a:r>
            <a:r>
              <a:rPr lang="en-AU" sz="2000" dirty="0" smtClean="0">
                <a:latin typeface="Century Gothic" panose="020B0502020202020204" pitchFamily="34" charset="0"/>
              </a:rPr>
              <a:t>you’ll actually </a:t>
            </a:r>
            <a:r>
              <a:rPr lang="en-AU" sz="2000" dirty="0">
                <a:latin typeface="Century Gothic" panose="020B0502020202020204" pitchFamily="34" charset="0"/>
              </a:rPr>
              <a:t>weigh).</a:t>
            </a:r>
          </a:p>
        </p:txBody>
      </p:sp>
    </p:spTree>
    <p:extLst>
      <p:ext uri="{BB962C8B-B14F-4D97-AF65-F5344CB8AC3E}">
        <p14:creationId xmlns:p14="http://schemas.microsoft.com/office/powerpoint/2010/main" xmlns="" val="10816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31D0EC-D6B5-4019-B362-571BCE7B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030" y="328141"/>
            <a:ext cx="7476264" cy="51508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AU" sz="44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> Feeding example</a:t>
            </a:r>
            <a:r>
              <a:rPr lang="en-AU" sz="36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en-AU" sz="36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en-AU" sz="36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en-AU" sz="36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en-AU" sz="32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AU" sz="2400" dirty="0">
                <a:latin typeface="Century Gothic" panose="020B0502020202020204" pitchFamily="34" charset="0"/>
              </a:rPr>
              <a:t>A manufactured feed will be 90% DM so to feed 8 kg of DM per day, the calculation is:</a:t>
            </a:r>
          </a:p>
          <a:p>
            <a:pPr marL="0" indent="0">
              <a:buNone/>
            </a:pPr>
            <a:endParaRPr lang="en-AU" sz="2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8kg divided by 0.90 =</a:t>
            </a:r>
            <a:r>
              <a:rPr lang="en-AU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8.88 kg ‘As Fed’</a:t>
            </a:r>
          </a:p>
          <a:p>
            <a:pPr marL="0" indent="0">
              <a:buNone/>
            </a:pPr>
            <a:r>
              <a:rPr lang="en-AU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          </a:t>
            </a:r>
          </a:p>
          <a:p>
            <a:pPr marL="0" indent="0" algn="ctr">
              <a:buNone/>
            </a:pPr>
            <a:r>
              <a:rPr lang="en-AU" sz="2400" dirty="0">
                <a:latin typeface="Century Gothic" panose="020B0502020202020204" pitchFamily="34" charset="0"/>
              </a:rPr>
              <a:t>Do the same calculation for the hay you feed.</a:t>
            </a:r>
          </a:p>
        </p:txBody>
      </p:sp>
    </p:spTree>
    <p:extLst>
      <p:ext uri="{BB962C8B-B14F-4D97-AF65-F5344CB8AC3E}">
        <p14:creationId xmlns:p14="http://schemas.microsoft.com/office/powerpoint/2010/main" xmlns="" val="286572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2077" y="401382"/>
            <a:ext cx="7213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Watch: </a:t>
            </a:r>
            <a:r>
              <a:rPr lang="en-AU" sz="3200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Importance </a:t>
            </a:r>
            <a:r>
              <a:rPr lang="en-AU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of planning </a:t>
            </a:r>
            <a:endParaRPr lang="en-GB" sz="3200" dirty="0"/>
          </a:p>
        </p:txBody>
      </p:sp>
      <p:pic>
        <p:nvPicPr>
          <p:cNvPr id="6" name="Cattle Fe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12230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59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A4FA12-AF93-449F-81A6-CF751DDF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23" y="771526"/>
            <a:ext cx="7484227" cy="773256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Intro to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grain feeding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0367D5F8-4C54-4356-9DF0-A77E0A7E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972" y="2086842"/>
            <a:ext cx="5077691" cy="407107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Buying Grains/Manufactured Feeds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Tip 1:  </a:t>
            </a:r>
            <a:r>
              <a:rPr lang="en-AU" sz="2200" dirty="0">
                <a:latin typeface="Century Gothic" panose="020B0502020202020204" pitchFamily="34" charset="0"/>
              </a:rPr>
              <a:t>Buy grains/manufactured feeds in bulker bags.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   Tip 2: </a:t>
            </a:r>
            <a:r>
              <a:rPr lang="en-AU" sz="2200" dirty="0">
                <a:latin typeface="Century Gothic" panose="020B0502020202020204" pitchFamily="34" charset="0"/>
              </a:rPr>
              <a:t>Have the grain analysed for energy and crude  </a:t>
            </a:r>
            <a:r>
              <a:rPr lang="en-AU" sz="2200" dirty="0" smtClean="0">
                <a:latin typeface="Century Gothic" panose="020B0502020202020204" pitchFamily="34" charset="0"/>
              </a:rPr>
              <a:t>protein</a:t>
            </a:r>
            <a:r>
              <a:rPr lang="en-AU" sz="2200" dirty="0"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dirty="0">
                <a:latin typeface="Century Gothic" panose="020B0502020202020204" pitchFamily="34" charset="0"/>
              </a:rPr>
              <a:t>NSWDPI have a Stock Feed Analysis Service that may be helpful: </a:t>
            </a:r>
            <a:r>
              <a:rPr lang="en-AU" sz="2200" dirty="0">
                <a:latin typeface="Century Gothic" panose="020B0502020202020204" pitchFamily="34" charset="0"/>
                <a:hlinkClick r:id="rId2"/>
              </a:rPr>
              <a:t>https://bit.ly/2CbIFAV</a:t>
            </a:r>
            <a:r>
              <a:rPr lang="en-AU" sz="2200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en-AU" sz="19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 descr="Barley Grain and Forage for Beef Cattle — Publication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31" t="8089" r="11093"/>
          <a:stretch/>
        </p:blipFill>
        <p:spPr>
          <a:xfrm>
            <a:off x="916823" y="2086842"/>
            <a:ext cx="2437534" cy="371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23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A4FA12-AF93-449F-81A6-CF751DDF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823" y="771526"/>
            <a:ext cx="7484227" cy="773256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Intro to </a:t>
            </a:r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grain feeding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xmlns="" id="{0367D5F8-4C54-4356-9DF0-A77E0A7E8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8780" y="2093363"/>
            <a:ext cx="4671147" cy="387018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Buying Hays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Tip 1: </a:t>
            </a:r>
            <a:r>
              <a:rPr lang="en-AU" sz="2200" dirty="0">
                <a:latin typeface="Century Gothic" panose="020B0502020202020204" pitchFamily="34" charset="0"/>
              </a:rPr>
              <a:t>Buy cereal hay (</a:t>
            </a:r>
            <a:r>
              <a:rPr lang="en-AU" sz="2200" dirty="0" smtClean="0">
                <a:latin typeface="Century Gothic" panose="020B0502020202020204" pitchFamily="34" charset="0"/>
              </a:rPr>
              <a:t>oaten/barley/hay</a:t>
            </a:r>
            <a:r>
              <a:rPr lang="en-AU" sz="2200" dirty="0">
                <a:latin typeface="Century Gothic" panose="020B0502020202020204" pitchFamily="34" charset="0"/>
              </a:rPr>
              <a:t>) or cereal </a:t>
            </a:r>
            <a:r>
              <a:rPr lang="en-AU" sz="2200" dirty="0" smtClean="0">
                <a:latin typeface="Century Gothic" panose="020B0502020202020204" pitchFamily="34" charset="0"/>
              </a:rPr>
              <a:t>hay with </a:t>
            </a:r>
            <a:r>
              <a:rPr lang="en-AU" sz="2200" dirty="0">
                <a:latin typeface="Century Gothic" panose="020B0502020202020204" pitchFamily="34" charset="0"/>
              </a:rPr>
              <a:t>a legume content (</a:t>
            </a:r>
            <a:r>
              <a:rPr lang="en-AU" sz="2200" dirty="0" err="1">
                <a:latin typeface="Century Gothic" panose="020B0502020202020204" pitchFamily="34" charset="0"/>
              </a:rPr>
              <a:t>lucerne</a:t>
            </a:r>
            <a:r>
              <a:rPr lang="en-AU" sz="2200" dirty="0">
                <a:latin typeface="Century Gothic" panose="020B0502020202020204" pitchFamily="34" charset="0"/>
              </a:rPr>
              <a:t>/vetch/cow peas).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Tip 2: </a:t>
            </a:r>
            <a:r>
              <a:rPr lang="en-AU" sz="2200" dirty="0">
                <a:latin typeface="Century Gothic" panose="020B0502020202020204" pitchFamily="34" charset="0"/>
              </a:rPr>
              <a:t>Buy 1 tonne at a time.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200" b="1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Tip 3: </a:t>
            </a:r>
            <a:r>
              <a:rPr lang="en-AU" sz="2200" dirty="0">
                <a:latin typeface="Century Gothic" panose="020B0502020202020204" pitchFamily="34" charset="0"/>
              </a:rPr>
              <a:t>Talk to the stock feed supplier about what </a:t>
            </a:r>
            <a:r>
              <a:rPr lang="en-AU" sz="2200" dirty="0" smtClean="0">
                <a:latin typeface="Century Gothic" panose="020B0502020202020204" pitchFamily="34" charset="0"/>
              </a:rPr>
              <a:t>best suits your needs.</a:t>
            </a:r>
            <a:endParaRPr lang="en-AU" sz="22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AU" sz="19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6" t="8482" r="30924" b="-1043"/>
          <a:stretch/>
        </p:blipFill>
        <p:spPr>
          <a:xfrm>
            <a:off x="916823" y="2093363"/>
            <a:ext cx="2859928" cy="380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93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E0BBB-B907-4078-913A-BAD3C935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59" y="242888"/>
            <a:ext cx="7991320" cy="952614"/>
          </a:xfrm>
        </p:spPr>
        <p:txBody>
          <a:bodyPr>
            <a:normAutofit/>
          </a:bodyPr>
          <a:lstStyle/>
          <a:p>
            <a:pPr algn="ctr"/>
            <a:r>
              <a:rPr lang="en-AU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Design the </a:t>
            </a:r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diet activity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836924A-D2DE-417B-B5A5-DBA689AA9A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29399260"/>
              </p:ext>
            </p:extLst>
          </p:nvPr>
        </p:nvGraphicFramePr>
        <p:xfrm>
          <a:off x="752630" y="1195502"/>
          <a:ext cx="7911378" cy="4989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8871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8A4797-A4F2-4C87-801D-3A3C9E98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848" y="530940"/>
            <a:ext cx="3200400" cy="914104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Diet tips</a:t>
            </a:r>
            <a:endParaRPr lang="en-A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D20241B4-42A6-4EEB-8D5C-538ABB804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013" y="2219213"/>
            <a:ext cx="6327593" cy="2033061"/>
          </a:xfrm>
        </p:spPr>
        <p:txBody>
          <a:bodyPr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AU" sz="2400" dirty="0">
                <a:latin typeface="Century Gothic" panose="020B0502020202020204" pitchFamily="34" charset="0"/>
              </a:rPr>
              <a:t>Always feed the hay unprocessed. </a:t>
            </a:r>
          </a:p>
          <a:p>
            <a:pPr marL="0" indent="0">
              <a:spcAft>
                <a:spcPts val="600"/>
              </a:spcAft>
              <a:buNone/>
            </a:pPr>
            <a:endParaRPr lang="en-AU" sz="2400" b="1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AU" sz="2400" dirty="0">
                <a:latin typeface="Century Gothic" panose="020B0502020202020204" pitchFamily="34" charset="0"/>
              </a:rPr>
              <a:t>Unprocessed hay keeps the rumen working best.</a:t>
            </a:r>
          </a:p>
        </p:txBody>
      </p:sp>
      <p:pic>
        <p:nvPicPr>
          <p:cNvPr id="7" name="Picture 6" descr="Free stock photo of cattle, cattle grazing, cow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92" t="39117" r="190" b="37333"/>
          <a:stretch/>
        </p:blipFill>
        <p:spPr>
          <a:xfrm>
            <a:off x="829785" y="4596791"/>
            <a:ext cx="7794526" cy="1403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062" y="2062072"/>
            <a:ext cx="986381" cy="9863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1909" y="2088861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785" y="3235745"/>
            <a:ext cx="986381" cy="98638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51907" y="3235744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6762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43B"/>
      </a:accent1>
      <a:accent2>
        <a:srgbClr val="009644"/>
      </a:accent2>
      <a:accent3>
        <a:srgbClr val="A5A5A5"/>
      </a:accent3>
      <a:accent4>
        <a:srgbClr val="00582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924</TotalTime>
  <Words>520</Words>
  <Application>Microsoft Office PowerPoint</Application>
  <PresentationFormat>On-screen Show (4:3)</PresentationFormat>
  <Paragraphs>97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Retrospect</vt:lpstr>
      <vt:lpstr>Feeding your Show steer</vt:lpstr>
      <vt:lpstr>How much feed do  you need?</vt:lpstr>
      <vt:lpstr>Intro to grain feeding</vt:lpstr>
      <vt:lpstr>Slide 4</vt:lpstr>
      <vt:lpstr>Slide 5</vt:lpstr>
      <vt:lpstr>Intro to grain feeding</vt:lpstr>
      <vt:lpstr>Intro to grain feeding</vt:lpstr>
      <vt:lpstr>Design the diet activity</vt:lpstr>
      <vt:lpstr>Diet tips</vt:lpstr>
      <vt:lpstr>How much feed  will you need??</vt:lpstr>
      <vt:lpstr>Feeding Tips</vt:lpstr>
      <vt:lpstr>Slide 12</vt:lpstr>
      <vt:lpstr>Water</vt:lpstr>
      <vt:lpstr>Slide 14</vt:lpstr>
      <vt:lpstr>Watching Manure</vt:lpstr>
      <vt:lpstr>What will your animal look like at the end?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Feeding your Show Steer</dc:title>
  <dc:creator>Susie Blackwood</dc:creator>
  <cp:lastModifiedBy>User</cp:lastModifiedBy>
  <cp:revision>71</cp:revision>
  <dcterms:created xsi:type="dcterms:W3CDTF">2020-06-09T01:23:35Z</dcterms:created>
  <dcterms:modified xsi:type="dcterms:W3CDTF">2020-07-22T10:05:13Z</dcterms:modified>
</cp:coreProperties>
</file>