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1"/>
  </p:notesMasterIdLst>
  <p:handoutMasterIdLst>
    <p:handoutMasterId r:id="rId22"/>
  </p:handoutMasterIdLst>
  <p:sldIdLst>
    <p:sldId id="311" r:id="rId2"/>
    <p:sldId id="312" r:id="rId3"/>
    <p:sldId id="293" r:id="rId4"/>
    <p:sldId id="297" r:id="rId5"/>
    <p:sldId id="307" r:id="rId6"/>
    <p:sldId id="301" r:id="rId7"/>
    <p:sldId id="305" r:id="rId8"/>
    <p:sldId id="308" r:id="rId9"/>
    <p:sldId id="282" r:id="rId10"/>
    <p:sldId id="299" r:id="rId11"/>
    <p:sldId id="289" r:id="rId12"/>
    <p:sldId id="298" r:id="rId13"/>
    <p:sldId id="306" r:id="rId14"/>
    <p:sldId id="296" r:id="rId15"/>
    <p:sldId id="290" r:id="rId16"/>
    <p:sldId id="303" r:id="rId17"/>
    <p:sldId id="300" r:id="rId18"/>
    <p:sldId id="302" r:id="rId19"/>
    <p:sldId id="309" r:id="rId20"/>
  </p:sldIdLst>
  <p:sldSz cx="9144000" cy="6858000" type="screen4x3"/>
  <p:notesSz cx="6888163" cy="96234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663300"/>
    <a:srgbClr val="CCFF99"/>
    <a:srgbClr val="CCFFCC"/>
    <a:srgbClr val="EAEAEA"/>
    <a:srgbClr val="CCFFFF"/>
    <a:srgbClr val="FF3300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AB4BA1-A537-4830-8648-CFB2946F6EEB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ABF379-2249-494B-A013-29B1A90FC3EE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000" dirty="0" smtClean="0">
              <a:latin typeface="Century Gothic" panose="020B0502020202020204" pitchFamily="34" charset="0"/>
            </a:rPr>
            <a:t>Palatability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48617719-8426-4906-A61B-3F05A6986443}" type="parTrans" cxnId="{DE4A5D37-58B8-49F2-9462-A70A8684AC70}">
      <dgm:prSet/>
      <dgm:spPr/>
      <dgm:t>
        <a:bodyPr/>
        <a:lstStyle/>
        <a:p>
          <a:endParaRPr lang="en-US"/>
        </a:p>
      </dgm:t>
    </dgm:pt>
    <dgm:pt modelId="{83757509-7B80-473A-A3C3-AE16194FE4CA}" type="sibTrans" cxnId="{DE4A5D37-58B8-49F2-9462-A70A8684AC70}">
      <dgm:prSet/>
      <dgm:spPr/>
      <dgm:t>
        <a:bodyPr/>
        <a:lstStyle/>
        <a:p>
          <a:endParaRPr lang="en-US"/>
        </a:p>
      </dgm:t>
    </dgm:pt>
    <dgm:pt modelId="{62DAA377-F41E-492C-BC4C-6FBA97D0ED63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000" dirty="0" smtClean="0">
              <a:latin typeface="Century Gothic" panose="020B0502020202020204" pitchFamily="34" charset="0"/>
            </a:rPr>
            <a:t>Poisonous factors 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7FEB03A9-9B4E-441C-83ED-A6845CD6EEA7}" type="parTrans" cxnId="{138464A9-18BF-4551-A2BD-9294735BCB30}">
      <dgm:prSet/>
      <dgm:spPr/>
      <dgm:t>
        <a:bodyPr/>
        <a:lstStyle/>
        <a:p>
          <a:endParaRPr lang="en-US"/>
        </a:p>
      </dgm:t>
    </dgm:pt>
    <dgm:pt modelId="{FDABA71F-C587-4155-A860-E37162D3E9F1}" type="sibTrans" cxnId="{138464A9-18BF-4551-A2BD-9294735BCB30}">
      <dgm:prSet/>
      <dgm:spPr/>
      <dgm:t>
        <a:bodyPr/>
        <a:lstStyle/>
        <a:p>
          <a:endParaRPr lang="en-US"/>
        </a:p>
      </dgm:t>
    </dgm:pt>
    <dgm:pt modelId="{5C4F1D69-7A57-4E92-B416-16A2A50C59B9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000" dirty="0" smtClean="0">
              <a:latin typeface="Century Gothic" panose="020B0502020202020204" pitchFamily="34" charset="0"/>
            </a:rPr>
            <a:t>Mineral content of pasture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625F3D4C-55EA-4CCB-ABC7-F137FE5122C4}" type="parTrans" cxnId="{165D1007-65FA-4D6D-9EF8-66FE2096DD00}">
      <dgm:prSet/>
      <dgm:spPr/>
      <dgm:t>
        <a:bodyPr/>
        <a:lstStyle/>
        <a:p>
          <a:endParaRPr lang="en-US"/>
        </a:p>
      </dgm:t>
    </dgm:pt>
    <dgm:pt modelId="{5FE85197-5A2F-4173-8978-BC0F7748B195}" type="sibTrans" cxnId="{165D1007-65FA-4D6D-9EF8-66FE2096DD00}">
      <dgm:prSet/>
      <dgm:spPr/>
      <dgm:t>
        <a:bodyPr/>
        <a:lstStyle/>
        <a:p>
          <a:endParaRPr lang="en-US"/>
        </a:p>
      </dgm:t>
    </dgm:pt>
    <dgm:pt modelId="{690C15FE-C541-49E6-807F-F08384159AF6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000" dirty="0" smtClean="0">
              <a:latin typeface="Century Gothic" panose="020B0502020202020204" pitchFamily="34" charset="0"/>
            </a:rPr>
            <a:t>Environmental factors like heat stress</a:t>
          </a:r>
          <a:endParaRPr lang="en-US" sz="2000" dirty="0">
            <a:latin typeface="Century Gothic" panose="020B0502020202020204" pitchFamily="34" charset="0"/>
          </a:endParaRPr>
        </a:p>
      </dgm:t>
    </dgm:pt>
    <dgm:pt modelId="{5F7D925E-7D4B-4867-A613-3371319BCA76}" type="parTrans" cxnId="{6FC5C265-483D-4ED6-A71C-5B909BB6E631}">
      <dgm:prSet/>
      <dgm:spPr/>
      <dgm:t>
        <a:bodyPr/>
        <a:lstStyle/>
        <a:p>
          <a:endParaRPr lang="en-US"/>
        </a:p>
      </dgm:t>
    </dgm:pt>
    <dgm:pt modelId="{D9A4B90E-8035-4003-BC93-28CD8F5ABBB3}" type="sibTrans" cxnId="{6FC5C265-483D-4ED6-A71C-5B909BB6E631}">
      <dgm:prSet/>
      <dgm:spPr/>
      <dgm:t>
        <a:bodyPr/>
        <a:lstStyle/>
        <a:p>
          <a:endParaRPr lang="en-US"/>
        </a:p>
      </dgm:t>
    </dgm:pt>
    <dgm:pt modelId="{5A2A02A0-7DC8-4FA8-A7A1-47E3FECD57D5}" type="pres">
      <dgm:prSet presAssocID="{CBAB4BA1-A537-4830-8648-CFB2946F6EE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AB8E45-62F1-4CC2-9D4E-D6EFB8999F01}" type="pres">
      <dgm:prSet presAssocID="{1EABF379-2249-494B-A013-29B1A90FC3EE}" presName="node" presStyleLbl="node1" presStyleIdx="0" presStyleCnt="4" custLinFactNeighborX="-2204" custLinFactNeighborY="-14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C12B48-4304-4BFF-AEE8-B9C619895E36}" type="pres">
      <dgm:prSet presAssocID="{83757509-7B80-473A-A3C3-AE16194FE4CA}" presName="sibTrans" presStyleCnt="0"/>
      <dgm:spPr/>
    </dgm:pt>
    <dgm:pt modelId="{FB0248C3-E096-43AC-92C3-1199F1D234D7}" type="pres">
      <dgm:prSet presAssocID="{62DAA377-F41E-492C-BC4C-6FBA97D0ED6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751A05-3D17-4EC0-8626-2DC346360FEA}" type="pres">
      <dgm:prSet presAssocID="{FDABA71F-C587-4155-A860-E37162D3E9F1}" presName="sibTrans" presStyleCnt="0"/>
      <dgm:spPr/>
    </dgm:pt>
    <dgm:pt modelId="{88E6D815-DDDD-45CC-88E3-2F0086FFB0C9}" type="pres">
      <dgm:prSet presAssocID="{5C4F1D69-7A57-4E92-B416-16A2A50C59B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481D0-E835-473D-8691-01982FA3EBC5}" type="pres">
      <dgm:prSet presAssocID="{5FE85197-5A2F-4173-8978-BC0F7748B195}" presName="sibTrans" presStyleCnt="0"/>
      <dgm:spPr/>
    </dgm:pt>
    <dgm:pt modelId="{792B76CE-98F2-46B5-843F-6722A2F94469}" type="pres">
      <dgm:prSet presAssocID="{690C15FE-C541-49E6-807F-F08384159AF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C5C265-483D-4ED6-A71C-5B909BB6E631}" srcId="{CBAB4BA1-A537-4830-8648-CFB2946F6EEB}" destId="{690C15FE-C541-49E6-807F-F08384159AF6}" srcOrd="3" destOrd="0" parTransId="{5F7D925E-7D4B-4867-A613-3371319BCA76}" sibTransId="{D9A4B90E-8035-4003-BC93-28CD8F5ABBB3}"/>
    <dgm:cxn modelId="{DE4A5D37-58B8-49F2-9462-A70A8684AC70}" srcId="{CBAB4BA1-A537-4830-8648-CFB2946F6EEB}" destId="{1EABF379-2249-494B-A013-29B1A90FC3EE}" srcOrd="0" destOrd="0" parTransId="{48617719-8426-4906-A61B-3F05A6986443}" sibTransId="{83757509-7B80-473A-A3C3-AE16194FE4CA}"/>
    <dgm:cxn modelId="{138464A9-18BF-4551-A2BD-9294735BCB30}" srcId="{CBAB4BA1-A537-4830-8648-CFB2946F6EEB}" destId="{62DAA377-F41E-492C-BC4C-6FBA97D0ED63}" srcOrd="1" destOrd="0" parTransId="{7FEB03A9-9B4E-441C-83ED-A6845CD6EEA7}" sibTransId="{FDABA71F-C587-4155-A860-E37162D3E9F1}"/>
    <dgm:cxn modelId="{CEE8871D-4072-46FA-B301-08D02B2F65D8}" type="presOf" srcId="{5C4F1D69-7A57-4E92-B416-16A2A50C59B9}" destId="{88E6D815-DDDD-45CC-88E3-2F0086FFB0C9}" srcOrd="0" destOrd="0" presId="urn:microsoft.com/office/officeart/2005/8/layout/default#1"/>
    <dgm:cxn modelId="{97988BB2-FF5A-49BA-B330-1DC2BC86295A}" type="presOf" srcId="{690C15FE-C541-49E6-807F-F08384159AF6}" destId="{792B76CE-98F2-46B5-843F-6722A2F94469}" srcOrd="0" destOrd="0" presId="urn:microsoft.com/office/officeart/2005/8/layout/default#1"/>
    <dgm:cxn modelId="{46A5C2C5-E592-4DE2-913C-CD0EE1466A01}" type="presOf" srcId="{1EABF379-2249-494B-A013-29B1A90FC3EE}" destId="{CFAB8E45-62F1-4CC2-9D4E-D6EFB8999F01}" srcOrd="0" destOrd="0" presId="urn:microsoft.com/office/officeart/2005/8/layout/default#1"/>
    <dgm:cxn modelId="{165D1007-65FA-4D6D-9EF8-66FE2096DD00}" srcId="{CBAB4BA1-A537-4830-8648-CFB2946F6EEB}" destId="{5C4F1D69-7A57-4E92-B416-16A2A50C59B9}" srcOrd="2" destOrd="0" parTransId="{625F3D4C-55EA-4CCB-ABC7-F137FE5122C4}" sibTransId="{5FE85197-5A2F-4173-8978-BC0F7748B195}"/>
    <dgm:cxn modelId="{92A8BBD4-F32C-40A9-BE79-6BC290CA0DD1}" type="presOf" srcId="{CBAB4BA1-A537-4830-8648-CFB2946F6EEB}" destId="{5A2A02A0-7DC8-4FA8-A7A1-47E3FECD57D5}" srcOrd="0" destOrd="0" presId="urn:microsoft.com/office/officeart/2005/8/layout/default#1"/>
    <dgm:cxn modelId="{E7F208B8-B9D5-43B3-B53A-416B204C7CD9}" type="presOf" srcId="{62DAA377-F41E-492C-BC4C-6FBA97D0ED63}" destId="{FB0248C3-E096-43AC-92C3-1199F1D234D7}" srcOrd="0" destOrd="0" presId="urn:microsoft.com/office/officeart/2005/8/layout/default#1"/>
    <dgm:cxn modelId="{1EFD2C16-2178-4CC2-B573-468FA66F7B97}" type="presParOf" srcId="{5A2A02A0-7DC8-4FA8-A7A1-47E3FECD57D5}" destId="{CFAB8E45-62F1-4CC2-9D4E-D6EFB8999F01}" srcOrd="0" destOrd="0" presId="urn:microsoft.com/office/officeart/2005/8/layout/default#1"/>
    <dgm:cxn modelId="{2AE8F14E-21E1-4312-978E-26D274BC495D}" type="presParOf" srcId="{5A2A02A0-7DC8-4FA8-A7A1-47E3FECD57D5}" destId="{12C12B48-4304-4BFF-AEE8-B9C619895E36}" srcOrd="1" destOrd="0" presId="urn:microsoft.com/office/officeart/2005/8/layout/default#1"/>
    <dgm:cxn modelId="{75E76DA2-FA2C-4522-AC65-D35CF9C10B09}" type="presParOf" srcId="{5A2A02A0-7DC8-4FA8-A7A1-47E3FECD57D5}" destId="{FB0248C3-E096-43AC-92C3-1199F1D234D7}" srcOrd="2" destOrd="0" presId="urn:microsoft.com/office/officeart/2005/8/layout/default#1"/>
    <dgm:cxn modelId="{8D601CA2-A7E0-4494-A1B0-D01C81EBC404}" type="presParOf" srcId="{5A2A02A0-7DC8-4FA8-A7A1-47E3FECD57D5}" destId="{AE751A05-3D17-4EC0-8626-2DC346360FEA}" srcOrd="3" destOrd="0" presId="urn:microsoft.com/office/officeart/2005/8/layout/default#1"/>
    <dgm:cxn modelId="{9265FE0D-2789-4B9F-A460-DD2CA11522EE}" type="presParOf" srcId="{5A2A02A0-7DC8-4FA8-A7A1-47E3FECD57D5}" destId="{88E6D815-DDDD-45CC-88E3-2F0086FFB0C9}" srcOrd="4" destOrd="0" presId="urn:microsoft.com/office/officeart/2005/8/layout/default#1"/>
    <dgm:cxn modelId="{C9C2D25C-8365-4413-B414-73B66E259CEA}" type="presParOf" srcId="{5A2A02A0-7DC8-4FA8-A7A1-47E3FECD57D5}" destId="{85B481D0-E835-473D-8691-01982FA3EBC5}" srcOrd="5" destOrd="0" presId="urn:microsoft.com/office/officeart/2005/8/layout/default#1"/>
    <dgm:cxn modelId="{B96D15B9-4FA6-454A-83AD-83C53590D17B}" type="presParOf" srcId="{5A2A02A0-7DC8-4FA8-A7A1-47E3FECD57D5}" destId="{792B76CE-98F2-46B5-843F-6722A2F94469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AB8E45-62F1-4CC2-9D4E-D6EFB8999F01}">
      <dsp:nvSpPr>
        <dsp:cNvPr id="0" name=""/>
        <dsp:cNvSpPr/>
      </dsp:nvSpPr>
      <dsp:spPr>
        <a:xfrm>
          <a:off x="471045" y="0"/>
          <a:ext cx="2213788" cy="1328273"/>
        </a:xfrm>
        <a:prstGeom prst="rect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entury Gothic" panose="020B0502020202020204" pitchFamily="34" charset="0"/>
            </a:rPr>
            <a:t>Palatability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>
        <a:off x="471045" y="0"/>
        <a:ext cx="2213788" cy="1328273"/>
      </dsp:txXfrm>
    </dsp:sp>
    <dsp:sp modelId="{FB0248C3-E096-43AC-92C3-1199F1D234D7}">
      <dsp:nvSpPr>
        <dsp:cNvPr id="0" name=""/>
        <dsp:cNvSpPr/>
      </dsp:nvSpPr>
      <dsp:spPr>
        <a:xfrm>
          <a:off x="2955005" y="1197"/>
          <a:ext cx="2213788" cy="1328273"/>
        </a:xfrm>
        <a:prstGeom prst="rect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entury Gothic" panose="020B0502020202020204" pitchFamily="34" charset="0"/>
            </a:rPr>
            <a:t>Poisonous factors 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>
        <a:off x="2955005" y="1197"/>
        <a:ext cx="2213788" cy="1328273"/>
      </dsp:txXfrm>
    </dsp:sp>
    <dsp:sp modelId="{88E6D815-DDDD-45CC-88E3-2F0086FFB0C9}">
      <dsp:nvSpPr>
        <dsp:cNvPr id="0" name=""/>
        <dsp:cNvSpPr/>
      </dsp:nvSpPr>
      <dsp:spPr>
        <a:xfrm>
          <a:off x="519837" y="1550849"/>
          <a:ext cx="2213788" cy="1328273"/>
        </a:xfrm>
        <a:prstGeom prst="rect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entury Gothic" panose="020B0502020202020204" pitchFamily="34" charset="0"/>
            </a:rPr>
            <a:t>Mineral content of pasture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>
        <a:off x="519837" y="1550849"/>
        <a:ext cx="2213788" cy="1328273"/>
      </dsp:txXfrm>
    </dsp:sp>
    <dsp:sp modelId="{792B76CE-98F2-46B5-843F-6722A2F94469}">
      <dsp:nvSpPr>
        <dsp:cNvPr id="0" name=""/>
        <dsp:cNvSpPr/>
      </dsp:nvSpPr>
      <dsp:spPr>
        <a:xfrm>
          <a:off x="2955005" y="1550849"/>
          <a:ext cx="2213788" cy="1328273"/>
        </a:xfrm>
        <a:prstGeom prst="rect">
          <a:avLst/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Century Gothic" panose="020B0502020202020204" pitchFamily="34" charset="0"/>
            </a:rPr>
            <a:t>Environmental factors like heat stress</a:t>
          </a:r>
          <a:endParaRPr lang="en-US" sz="2000" kern="1200" dirty="0">
            <a:latin typeface="Century Gothic" panose="020B0502020202020204" pitchFamily="34" charset="0"/>
          </a:endParaRPr>
        </a:p>
      </dsp:txBody>
      <dsp:txXfrm>
        <a:off x="2955005" y="1550849"/>
        <a:ext cx="2213788" cy="13282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31191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29860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920750">
              <a:defRPr sz="1000" b="0" i="1" smtClean="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075" y="0"/>
            <a:ext cx="29860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920750">
              <a:defRPr sz="1000" b="0" i="1" smtClean="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4575" y="728663"/>
            <a:ext cx="4797425" cy="35956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570413"/>
            <a:ext cx="5051425" cy="433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dirty="0" smtClean="0"/>
              <a:t>Click to edit Master text styles</a:t>
            </a:r>
          </a:p>
          <a:p>
            <a:pPr lvl="1"/>
            <a:r>
              <a:rPr lang="en-US" altLang="en-US" noProof="0" dirty="0" smtClean="0"/>
              <a:t>Second level</a:t>
            </a:r>
          </a:p>
          <a:p>
            <a:pPr lvl="2"/>
            <a:r>
              <a:rPr lang="en-US" altLang="en-US" noProof="0" dirty="0" smtClean="0"/>
              <a:t>Third level</a:t>
            </a:r>
          </a:p>
          <a:p>
            <a:pPr lvl="3"/>
            <a:r>
              <a:rPr lang="en-US" altLang="en-US" noProof="0" dirty="0" smtClean="0"/>
              <a:t>Fourth level</a:t>
            </a:r>
          </a:p>
          <a:p>
            <a:pPr lvl="4"/>
            <a:r>
              <a:rPr lang="en-US" altLang="en-US" noProof="0" dirty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9142413"/>
            <a:ext cx="298608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920750">
              <a:defRPr sz="1000" b="0" i="1" smtClean="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75" y="9142413"/>
            <a:ext cx="298608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920750">
              <a:defRPr sz="1000" b="0" i="1" smtClean="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EA1D6E59-A355-4CB3-A88E-D994DFA825F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30215197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207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8788" algn="l" defTabSz="9207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7575" algn="l" defTabSz="9207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7950" algn="l" defTabSz="9207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36738" algn="l" defTabSz="9207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6163" y="728663"/>
            <a:ext cx="4794250" cy="3595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D6E59-A355-4CB3-A88E-D994DFA825F9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4288262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6163" y="728663"/>
            <a:ext cx="4794250" cy="3595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D6E59-A355-4CB3-A88E-D994DFA825F9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31749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5719A-FF2D-4C21-ADF4-AF7F6C3C378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57663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C88D1-A236-4010-B9A0-97F721DF5BC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4168538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3C474C-8825-455F-B4D1-77BDFCCB29FB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45925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517601-8ADD-47D3-8409-45EA96517BD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3078139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B7DAE-C10D-45A1-A93B-B6EFB8C78FD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29603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59776-D2B7-4C34-A478-D31ACE3CDB6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24714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DF1513-8597-4D96-B265-44FE0CBA9ECB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61482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F058C-836D-40BE-9557-E2F6CF2478E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8183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35B6D-E69B-47E8-9933-DB593693A91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2496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1F80B49-8993-40E9-AACD-EA033E20C7F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2101575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8378C-B741-4DE2-A3DF-EB87774CDEA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24027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E779B853-5CF8-48AE-B594-402952D094E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5034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3.mp4"/><Relationship Id="rId5" Type="http://schemas.openxmlformats.org/officeDocument/2006/relationships/image" Target="../media/image12.png"/><Relationship Id="rId4" Type="http://schemas.microsoft.com/office/2007/relationships/media" Target="../media/media3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5179" y="1893013"/>
            <a:ext cx="7543800" cy="1949968"/>
          </a:xfrm>
        </p:spPr>
        <p:txBody>
          <a:bodyPr>
            <a:normAutofit/>
          </a:bodyPr>
          <a:lstStyle/>
          <a:p>
            <a:r>
              <a:rPr lang="en-US" sz="70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Pastures</a:t>
            </a:r>
            <a:br>
              <a:rPr lang="en-US" sz="70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70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‘Not just grass’</a:t>
            </a:r>
            <a:endParaRPr lang="en-GB" sz="70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Subtitle 1"/>
          <p:cNvSpPr txBox="1">
            <a:spLocks noGrp="1"/>
          </p:cNvSpPr>
          <p:nvPr>
            <p:ph type="subTitle" idx="1"/>
          </p:nvPr>
        </p:nvSpPr>
        <p:spPr>
          <a:xfrm>
            <a:off x="775179" y="4167148"/>
            <a:ext cx="8189309" cy="13215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dirty="0" smtClean="0">
                <a:solidFill>
                  <a:schemeClr val="tx1"/>
                </a:solidFill>
              </a:rPr>
              <a:t>Prepared by Neil </a:t>
            </a:r>
            <a:r>
              <a:rPr lang="en-US" cap="none" dirty="0">
                <a:solidFill>
                  <a:schemeClr val="tx1"/>
                </a:solidFill>
              </a:rPr>
              <a:t>N</a:t>
            </a:r>
            <a:r>
              <a:rPr lang="en-US" cap="none" dirty="0" smtClean="0">
                <a:solidFill>
                  <a:schemeClr val="tx1"/>
                </a:solidFill>
              </a:rPr>
              <a:t>elson, </a:t>
            </a:r>
            <a:br>
              <a:rPr lang="en-US" cap="none" dirty="0" smtClean="0">
                <a:solidFill>
                  <a:schemeClr val="tx1"/>
                </a:solidFill>
              </a:rPr>
            </a:br>
            <a:r>
              <a:rPr lang="en-US" cap="none" dirty="0" smtClean="0">
                <a:solidFill>
                  <a:schemeClr val="tx1"/>
                </a:solidFill>
              </a:rPr>
              <a:t>Agronomist, Neil </a:t>
            </a:r>
            <a:r>
              <a:rPr lang="en-US" cap="none" dirty="0">
                <a:solidFill>
                  <a:schemeClr val="tx1"/>
                </a:solidFill>
              </a:rPr>
              <a:t>N</a:t>
            </a:r>
            <a:r>
              <a:rPr lang="en-US" cap="none" dirty="0" smtClean="0">
                <a:solidFill>
                  <a:schemeClr val="tx1"/>
                </a:solidFill>
              </a:rPr>
              <a:t>elson </a:t>
            </a:r>
            <a:r>
              <a:rPr lang="en-US" cap="none" dirty="0">
                <a:solidFill>
                  <a:schemeClr val="tx1"/>
                </a:solidFill>
              </a:rPr>
              <a:t>A</a:t>
            </a:r>
            <a:r>
              <a:rPr lang="en-US" cap="none" dirty="0" smtClean="0">
                <a:solidFill>
                  <a:schemeClr val="tx1"/>
                </a:solidFill>
              </a:rPr>
              <a:t>gvice PTY LTD, </a:t>
            </a:r>
            <a:br>
              <a:rPr lang="en-US" cap="none" dirty="0" smtClean="0">
                <a:solidFill>
                  <a:schemeClr val="tx1"/>
                </a:solidFill>
              </a:rPr>
            </a:br>
            <a:r>
              <a:rPr lang="en-US" cap="none" dirty="0" smtClean="0">
                <a:solidFill>
                  <a:schemeClr val="tx1"/>
                </a:solidFill>
              </a:rPr>
              <a:t>for Singleton </a:t>
            </a:r>
            <a:r>
              <a:rPr lang="en-US" cap="none" dirty="0">
                <a:solidFill>
                  <a:schemeClr val="tx1"/>
                </a:solidFill>
              </a:rPr>
              <a:t>B</a:t>
            </a:r>
            <a:r>
              <a:rPr lang="en-US" cap="none" dirty="0" smtClean="0">
                <a:solidFill>
                  <a:schemeClr val="tx1"/>
                </a:solidFill>
              </a:rPr>
              <a:t>eef &amp; Land </a:t>
            </a:r>
            <a:r>
              <a:rPr lang="en-US" cap="none" dirty="0">
                <a:solidFill>
                  <a:schemeClr val="tx1"/>
                </a:solidFill>
              </a:rPr>
              <a:t>M</a:t>
            </a:r>
            <a:r>
              <a:rPr lang="en-US" cap="none" dirty="0" smtClean="0">
                <a:solidFill>
                  <a:schemeClr val="tx1"/>
                </a:solidFill>
              </a:rPr>
              <a:t>anagement </a:t>
            </a:r>
            <a:r>
              <a:rPr lang="en-US" cap="none" dirty="0">
                <a:solidFill>
                  <a:schemeClr val="tx1"/>
                </a:solidFill>
              </a:rPr>
              <a:t>A</a:t>
            </a:r>
            <a:r>
              <a:rPr lang="en-US" cap="none" dirty="0" smtClean="0">
                <a:solidFill>
                  <a:schemeClr val="tx1"/>
                </a:solidFill>
              </a:rPr>
              <a:t>ssociation.</a:t>
            </a:r>
            <a:endParaRPr lang="en-GB" cap="none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50130" t="903" r="1879" b="73347"/>
          <a:stretch/>
        </p:blipFill>
        <p:spPr>
          <a:xfrm>
            <a:off x="5148160" y="116632"/>
            <a:ext cx="3995840" cy="1614298"/>
          </a:xfrm>
          <a:prstGeom prst="rect">
            <a:avLst/>
          </a:prstGeom>
        </p:spPr>
      </p:pic>
      <p:sp>
        <p:nvSpPr>
          <p:cNvPr id="7" name="Subtitle 1"/>
          <p:cNvSpPr txBox="1">
            <a:spLocks/>
          </p:cNvSpPr>
          <p:nvPr/>
        </p:nvSpPr>
        <p:spPr>
          <a:xfrm>
            <a:off x="781076" y="5445224"/>
            <a:ext cx="3753029" cy="4320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dirty="0" smtClean="0">
                <a:solidFill>
                  <a:schemeClr val="tx1"/>
                </a:solidFill>
              </a:rPr>
              <a:t>Proudly supported by</a:t>
            </a:r>
            <a:endParaRPr lang="en-GB" cap="none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3392" y="5461809"/>
            <a:ext cx="1734752" cy="39620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899592" y="4005064"/>
            <a:ext cx="74193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7300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539552" y="836712"/>
            <a:ext cx="7776864" cy="4898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marL="0" indent="0">
              <a:buNone/>
            </a:pPr>
            <a:r>
              <a:rPr lang="en-US" dirty="0" smtClean="0"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What’s Dry Matter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0" dirty="0" smtClean="0">
                <a:solidFill>
                  <a:schemeClr val="tx1"/>
                </a:solidFill>
                <a:cs typeface="Arial" panose="020B0604020202020204" pitchFamily="34" charset="0"/>
              </a:rPr>
              <a:t>Most feeds contain water. However, this water content is ignored because it has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no nutritional value.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Because of this, y</a:t>
            </a:r>
            <a:r>
              <a:rPr lang="en-US" sz="2000" b="0" dirty="0" smtClean="0">
                <a:solidFill>
                  <a:schemeClr val="tx1"/>
                </a:solidFill>
                <a:cs typeface="Arial" panose="020B0604020202020204" pitchFamily="34" charset="0"/>
              </a:rPr>
              <a:t>ou can’t directly compare the weight of feeds with high moisture levels to weight of drier feeds.</a:t>
            </a:r>
          </a:p>
          <a:p>
            <a:pPr marL="0" indent="0">
              <a:buNone/>
            </a:pPr>
            <a:endParaRPr lang="en-US" sz="2000" b="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Dry Matter percentage </a:t>
            </a:r>
          </a:p>
          <a:p>
            <a:pPr marL="0" indent="0">
              <a:buNone/>
            </a:pPr>
            <a:r>
              <a:rPr lang="en-US" sz="2000" b="0" dirty="0" smtClean="0">
                <a:solidFill>
                  <a:schemeClr val="tx1"/>
                </a:solidFill>
                <a:cs typeface="Arial" panose="020B0604020202020204" pitchFamily="34" charset="0"/>
              </a:rPr>
              <a:t>This refers to everything in the feed sample other than water (including protein, fiber, minerals).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Dry Matter can be measured by drying and measuring the moisture lost.</a:t>
            </a:r>
          </a:p>
          <a:p>
            <a:pPr marL="914400" lvl="2" indent="0"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  Dry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Matter % = 100 - Moisture content%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AU" sz="2000" b="0" dirty="0"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794"/>
          <a:stretch/>
        </p:blipFill>
        <p:spPr>
          <a:xfrm>
            <a:off x="0" y="5703014"/>
            <a:ext cx="9144000" cy="116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236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13" y="188640"/>
            <a:ext cx="7772400" cy="648072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Dry Matter Content</a:t>
            </a:r>
            <a:endParaRPr lang="en-AU" sz="32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58326009"/>
              </p:ext>
            </p:extLst>
          </p:nvPr>
        </p:nvGraphicFramePr>
        <p:xfrm>
          <a:off x="705112" y="1052736"/>
          <a:ext cx="7772400" cy="513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Feed Type</a:t>
                      </a:r>
                      <a:r>
                        <a:rPr lang="en-US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Common</a:t>
                      </a:r>
                      <a:r>
                        <a:rPr lang="en-US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Dry Matter Content  (DM %)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Examples: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Young Leafy Pasture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15 - 30%</a:t>
                      </a:r>
                      <a:r>
                        <a:rPr lang="en-US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Immature</a:t>
                      </a:r>
                      <a:r>
                        <a:rPr lang="en-US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ryegrass, clovers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Mature grasses (flowering</a:t>
                      </a:r>
                      <a:r>
                        <a:rPr lang="en-US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stage)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40 - 50%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Once</a:t>
                      </a:r>
                      <a:r>
                        <a:rPr lang="en-US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grasses mature they become stemmy as they flower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Dry Pasture in summer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60 - 70%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Mature</a:t>
                      </a:r>
                      <a:r>
                        <a:rPr lang="en-US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dry feed in summer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Hay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80 - 85 %</a:t>
                      </a:r>
                      <a:r>
                        <a:rPr lang="en-US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Lucerne hay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Round Bale</a:t>
                      </a:r>
                      <a:r>
                        <a:rPr lang="en-US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Silage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35 - 40</a:t>
                      </a:r>
                      <a:r>
                        <a:rPr lang="en-US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Round bale ryegrass/clover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Cereal Grains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90 %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Oats, barley, wheat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Straws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90%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Wheaten,</a:t>
                      </a:r>
                      <a:r>
                        <a:rPr lang="en-US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barley straw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7123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49" y="862653"/>
            <a:ext cx="8278688" cy="731159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How much pasture does a </a:t>
            </a:r>
            <a:b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cow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at?</a:t>
            </a:r>
            <a:endParaRPr lang="en-AU" sz="36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79944" y="2044823"/>
            <a:ext cx="8712100" cy="7200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2800" b="0" kern="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 dry cow (450 kg) can eat 12kg DM/day </a:t>
            </a:r>
            <a:endParaRPr lang="en-AU" sz="2800" b="0" kern="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69" y="2924944"/>
            <a:ext cx="58326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12 kg of DM can be equivalent to: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½ conventional bale of Lucerne hay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60 kg of Fresh leafy pasture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13 kg of grain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20 kg of old dry pasture or straw</a:t>
            </a:r>
          </a:p>
          <a:p>
            <a:r>
              <a:rPr lang="en-US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AU" b="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632" y="4533074"/>
            <a:ext cx="69110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Cows may graze for 5-6 hours in a day.</a:t>
            </a:r>
          </a:p>
          <a:p>
            <a:endParaRPr lang="en-US" b="0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Pasture is rarely uniform. Cattle will select leaf before stem.</a:t>
            </a:r>
          </a:p>
          <a:p>
            <a:endParaRPr lang="en-US" b="0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As pasture grows taller and older, feed intake will decline. </a:t>
            </a:r>
            <a:endParaRPr lang="en-AU" b="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998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2656" y="491252"/>
            <a:ext cx="8278688" cy="81624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b="0" kern="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Watch: Importance of Dry </a:t>
            </a:r>
            <a:r>
              <a:rPr lang="en-US" sz="3200" kern="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</a:t>
            </a:r>
            <a:r>
              <a:rPr lang="en-US" sz="3200" b="0" kern="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atter</a:t>
            </a:r>
            <a:endParaRPr lang="en-AU" sz="3200" b="0" kern="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Dry Matt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130983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819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>
          <a:xfrm>
            <a:off x="467544" y="479173"/>
            <a:ext cx="8388350" cy="510909"/>
          </a:xfrm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Forage </a:t>
            </a:r>
            <a:r>
              <a:rPr lang="en-US" altLang="en-US" sz="32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demand </a:t>
            </a:r>
            <a:r>
              <a:rPr lang="en-US" altLang="en-US" sz="32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of </a:t>
            </a:r>
            <a:r>
              <a:rPr lang="en-US" altLang="en-US" sz="32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different </a:t>
            </a:r>
            <a:r>
              <a:rPr lang="en-US" altLang="en-US" sz="32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32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nimals</a:t>
            </a:r>
            <a:endParaRPr lang="en-AU" altLang="en-US" sz="32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91218934"/>
              </p:ext>
            </p:extLst>
          </p:nvPr>
        </p:nvGraphicFramePr>
        <p:xfrm>
          <a:off x="827584" y="1196752"/>
          <a:ext cx="7560840" cy="4752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80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09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433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3579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Animal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Adult</a:t>
                      </a:r>
                      <a:r>
                        <a:rPr lang="en-US" sz="18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Equivalent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Liveweight (kg) 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357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Weaners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235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0803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Heifers</a:t>
                      </a:r>
                      <a:r>
                        <a:rPr lang="en-US" sz="18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(1.5 -2.5 yrs)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0.9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375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9763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Steers  (1.5 – 2.5 yrs)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0.9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430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0691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ADULT</a:t>
                      </a:r>
                      <a:r>
                        <a:rPr lang="en-US" sz="1800" b="1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EQUIVALENT </a:t>
                      </a:r>
                    </a:p>
                    <a:p>
                      <a:r>
                        <a:rPr lang="en-US" sz="1800" b="1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(Dry Cow) </a:t>
                      </a:r>
                      <a:endParaRPr lang="en-AU" sz="18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1.00</a:t>
                      </a:r>
                      <a:endParaRPr lang="en-AU" sz="18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en-AU" sz="18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357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Cow and Calf</a:t>
                      </a:r>
                      <a:r>
                        <a:rPr lang="en-US" sz="18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&lt;6 mths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357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Steers (2.5 – 3.5</a:t>
                      </a:r>
                      <a:r>
                        <a:rPr lang="en-US" sz="18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yrs)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550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357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Bulls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1.5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750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357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Horses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357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Kangaroo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tc>
                  <a:txBody>
                    <a:bodyPr/>
                    <a:lstStyle/>
                    <a:p>
                      <a:pPr algn="ctr"/>
                      <a:endParaRPr lang="en-AU" sz="18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19" marB="45719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6028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040" y="1471770"/>
            <a:ext cx="8293949" cy="936104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The key factor in pasture quality is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digestibility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. Digestibility is the proportion of dry matter actually digested and utilised by the animal, with the rest passing out as faeces. </a:t>
            </a:r>
            <a:endParaRPr lang="en-AU" sz="1600" dirty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3000" y="275609"/>
            <a:ext cx="9000999" cy="864096"/>
          </a:xfrm>
          <a:solidFill>
            <a:schemeClr val="bg1"/>
          </a:solidFill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en-A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Factors  affecting </a:t>
            </a:r>
            <a:r>
              <a:rPr lang="en-A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</a:t>
            </a:r>
            <a:r>
              <a:rPr lang="en-A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ivestock </a:t>
            </a:r>
            <a:r>
              <a:rPr lang="en-A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</a:t>
            </a:r>
            <a:r>
              <a:rPr lang="en-A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erformance </a:t>
            </a:r>
            <a:br>
              <a:rPr lang="en-A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A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on pastures</a:t>
            </a:r>
            <a:endParaRPr lang="en-AU" sz="2800" b="1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1339760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2. Pasture Quality</a:t>
            </a:r>
            <a:endParaRPr lang="en-AU" sz="20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9040" y="2407874"/>
            <a:ext cx="8209421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Key points: </a:t>
            </a:r>
            <a:r>
              <a:rPr lang="en-US" sz="1600" b="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en-US" sz="1600" b="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n-US" sz="1600" b="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High </a:t>
            </a:r>
            <a:r>
              <a:rPr lang="en-US" sz="1600" b="0" dirty="0">
                <a:latin typeface="Century Gothic" panose="020B0502020202020204" pitchFamily="34" charset="0"/>
                <a:cs typeface="Arial" panose="020B0604020202020204" pitchFamily="34" charset="0"/>
              </a:rPr>
              <a:t>levels of animal performance require high daily intake of digestible forage. </a:t>
            </a:r>
            <a:br>
              <a:rPr lang="en-US" sz="1600" b="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en-US" sz="1600" b="0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Digestibility </a:t>
            </a:r>
            <a:r>
              <a:rPr lang="en-US" sz="1600" b="0" dirty="0">
                <a:latin typeface="Century Gothic" panose="020B0502020202020204" pitchFamily="34" charset="0"/>
                <a:cs typeface="Arial" panose="020B0604020202020204" pitchFamily="34" charset="0"/>
              </a:rPr>
              <a:t>is affected mainly by its stage of development. As plants </a:t>
            </a:r>
            <a:r>
              <a:rPr lang="en-US" sz="1600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age, </a:t>
            </a:r>
            <a:r>
              <a:rPr lang="en-US" sz="1600" b="0" dirty="0">
                <a:latin typeface="Century Gothic" panose="020B0502020202020204" pitchFamily="34" charset="0"/>
                <a:cs typeface="Arial" panose="020B0604020202020204" pitchFamily="34" charset="0"/>
              </a:rPr>
              <a:t>increasing amounts of </a:t>
            </a:r>
            <a:r>
              <a:rPr lang="en-US" sz="1600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structural </a:t>
            </a:r>
            <a:r>
              <a:rPr lang="en-US" sz="1600" b="0" dirty="0">
                <a:latin typeface="Century Gothic" panose="020B0502020202020204" pitchFamily="34" charset="0"/>
                <a:cs typeface="Arial" panose="020B0604020202020204" pitchFamily="34" charset="0"/>
              </a:rPr>
              <a:t>carbohydrates and cellulose are produced to supply rigidity and support to plant structure. Stiff, coarse stems are poorly </a:t>
            </a:r>
            <a:r>
              <a:rPr lang="en-US" sz="1600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digested. </a:t>
            </a:r>
            <a:r>
              <a:rPr lang="en-US" sz="1600" b="0" dirty="0"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en-US" sz="1600" b="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en-US" sz="1600" b="0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Clovers are highly digestible because of they have a lot of leaf </a:t>
            </a:r>
            <a:r>
              <a:rPr lang="en-US" sz="1600" b="0" dirty="0">
                <a:latin typeface="Century Gothic" panose="020B0502020202020204" pitchFamily="34" charset="0"/>
                <a:cs typeface="Arial" panose="020B0604020202020204" pitchFamily="34" charset="0"/>
              </a:rPr>
              <a:t>and few flowering stalks. </a:t>
            </a:r>
            <a:br>
              <a:rPr lang="en-US" sz="1600" b="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en-US" sz="1600" b="0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b="0" dirty="0">
                <a:latin typeface="Century Gothic" panose="020B0502020202020204" pitchFamily="34" charset="0"/>
                <a:cs typeface="Arial" panose="020B0604020202020204" pitchFamily="34" charset="0"/>
              </a:rPr>
              <a:t>N</a:t>
            </a:r>
            <a:r>
              <a:rPr lang="en-US" sz="1600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ative </a:t>
            </a:r>
            <a:r>
              <a:rPr lang="en-US" sz="1600" b="0" dirty="0">
                <a:latin typeface="Century Gothic" panose="020B0502020202020204" pitchFamily="34" charset="0"/>
                <a:cs typeface="Arial" panose="020B0604020202020204" pitchFamily="34" charset="0"/>
              </a:rPr>
              <a:t>grasses may have periods of high digestibility, but usually only for short periods as they mature quickly. </a:t>
            </a:r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206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eil\Pictures\Pastures\Pastue Quality\digestibility-decline-graph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794052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5379" y="332656"/>
            <a:ext cx="7560840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Digestibility Declines as </a:t>
            </a:r>
            <a:endParaRPr lang="en-US" sz="3200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Pasture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Matures</a:t>
            </a:r>
          </a:p>
          <a:p>
            <a:pPr algn="ctr"/>
            <a:r>
              <a:rPr lang="en-US" sz="12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			</a:t>
            </a:r>
            <a:r>
              <a:rPr lang="en-US" sz="1200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(Source: Prograze) </a:t>
            </a:r>
            <a:endParaRPr lang="en-AU" sz="1200" b="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029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7772400" cy="93640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Other factors affecting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voluntary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feed intake: </a:t>
            </a:r>
            <a:endParaRPr lang="en-AU" sz="32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xmlns="" val="3828328667"/>
              </p:ext>
            </p:extLst>
          </p:nvPr>
        </p:nvGraphicFramePr>
        <p:xfrm>
          <a:off x="152509" y="2147377"/>
          <a:ext cx="5688632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Rectangle 12"/>
          <p:cNvSpPr/>
          <p:nvPr/>
        </p:nvSpPr>
        <p:spPr bwMode="auto">
          <a:xfrm>
            <a:off x="5436096" y="2132856"/>
            <a:ext cx="3312368" cy="2880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64460" y="2464152"/>
            <a:ext cx="30603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Century Gothic" panose="020B0502020202020204" pitchFamily="34" charset="0"/>
              </a:rPr>
              <a:t>Nutritional requirement of the animal: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0" dirty="0">
                <a:solidFill>
                  <a:schemeClr val="bg1"/>
                </a:solidFill>
                <a:latin typeface="Century Gothic" panose="020B0502020202020204" pitchFamily="34" charset="0"/>
              </a:rPr>
              <a:t>steers growing at 1kg per day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0" dirty="0">
                <a:solidFill>
                  <a:schemeClr val="bg1"/>
                </a:solidFill>
                <a:latin typeface="Century Gothic" panose="020B0502020202020204" pitchFamily="34" charset="0"/>
              </a:rPr>
              <a:t>Dry cows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0" dirty="0">
                <a:solidFill>
                  <a:schemeClr val="bg1"/>
                </a:solidFill>
                <a:latin typeface="Century Gothic" panose="020B0502020202020204" pitchFamily="34" charset="0"/>
              </a:rPr>
              <a:t>Cows raising a calf, lactating etc.</a:t>
            </a:r>
            <a:endParaRPr lang="en-GB" sz="20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662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1835696" y="476672"/>
            <a:ext cx="5904656" cy="9364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Increasing </a:t>
            </a:r>
            <a:r>
              <a:rPr lang="en-US" altLang="en-US" sz="32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feed quality &amp; animal  performance</a:t>
            </a:r>
            <a:endParaRPr lang="en-US" altLang="en-US" sz="32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1413074"/>
            <a:ext cx="7920880" cy="393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252" r="8905"/>
          <a:stretch/>
        </p:blipFill>
        <p:spPr>
          <a:xfrm rot="16200000">
            <a:off x="153966" y="2322139"/>
            <a:ext cx="4443580" cy="3199362"/>
          </a:xfrm>
          <a:prstGeom prst="rect">
            <a:avLst/>
          </a:prstGeom>
        </p:spPr>
      </p:pic>
      <p:sp>
        <p:nvSpPr>
          <p:cNvPr id="1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211960" y="1803433"/>
            <a:ext cx="4534496" cy="423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altLang="en-US" sz="1800" kern="12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Pasture management</a:t>
            </a:r>
          </a:p>
          <a:p>
            <a:pPr marL="0" indent="0" algn="l">
              <a:spcBef>
                <a:spcPct val="0"/>
              </a:spcBef>
              <a:buNone/>
            </a:pPr>
            <a:r>
              <a:rPr lang="en-US" altLang="en-US" sz="1800" kern="1200" dirty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Rotational </a:t>
            </a:r>
            <a:r>
              <a:rPr lang="en-US" altLang="en-US" sz="1800" kern="1200" dirty="0" smtClean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grazing,</a:t>
            </a:r>
            <a:r>
              <a:rPr lang="en-AU" altLang="en-US" sz="1800" kern="1200" dirty="0" smtClean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AU" altLang="en-US" sz="1800" kern="1200" dirty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the practice of moving grazing livestock between </a:t>
            </a:r>
            <a:r>
              <a:rPr lang="en-AU" altLang="en-US" sz="1800" kern="1200" dirty="0" smtClean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pasture,</a:t>
            </a:r>
            <a:r>
              <a:rPr lang="en-US" altLang="en-US" sz="1800" kern="1200" dirty="0" smtClean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reduces </a:t>
            </a:r>
            <a:r>
              <a:rPr lang="en-US" altLang="en-US" sz="1800" kern="1200" dirty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selective </a:t>
            </a:r>
            <a:r>
              <a:rPr lang="en-US" altLang="en-US" sz="1800" kern="1200" dirty="0" smtClean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grazing. It can encourage the spread </a:t>
            </a:r>
            <a:r>
              <a:rPr lang="en-US" altLang="en-US" sz="1800" kern="1200" dirty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of good </a:t>
            </a:r>
            <a:r>
              <a:rPr lang="en-US" altLang="en-US" sz="1800" kern="1200" dirty="0" smtClean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grasses.</a:t>
            </a:r>
            <a:br>
              <a:rPr lang="en-US" altLang="en-US" sz="1800" kern="1200" dirty="0" smtClean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</a:br>
            <a:endParaRPr lang="en-US" altLang="en-US" sz="1800" kern="1200" dirty="0"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algn="l">
              <a:spcBef>
                <a:spcPct val="50000"/>
              </a:spcBef>
              <a:buFontTx/>
              <a:buNone/>
            </a:pPr>
            <a:r>
              <a:rPr lang="en-US" altLang="en-US" sz="1800" kern="12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Pasture improvement</a:t>
            </a:r>
          </a:p>
          <a:p>
            <a:pPr marL="0" indent="0" algn="l">
              <a:spcBef>
                <a:spcPct val="0"/>
              </a:spcBef>
              <a:buNone/>
            </a:pPr>
            <a:r>
              <a:rPr lang="en-US" altLang="en-US" sz="1800" kern="1200" dirty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Sowing </a:t>
            </a:r>
            <a:r>
              <a:rPr lang="en-US" altLang="en-US" sz="1800" kern="1200" dirty="0" smtClean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legumes, clovers and/or grasses can provide </a:t>
            </a:r>
            <a:r>
              <a:rPr lang="en-US" altLang="en-US" sz="1800" kern="1200" dirty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high quality </a:t>
            </a:r>
            <a:r>
              <a:rPr lang="en-US" altLang="en-US" sz="1800" kern="1200" dirty="0" smtClean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winter and spring feed.</a:t>
            </a:r>
            <a:r>
              <a:rPr lang="en-US" altLang="en-US" sz="1800" kern="1200" dirty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1800" kern="1200" dirty="0" smtClean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This usually </a:t>
            </a:r>
            <a:r>
              <a:rPr lang="en-US" altLang="en-US" sz="1800" kern="1200" dirty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requires investment in fertilizer. </a:t>
            </a:r>
            <a:r>
              <a:rPr lang="en-US" altLang="en-US" sz="1800" kern="1200" dirty="0" smtClean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n-US" altLang="en-US" sz="1800" kern="1200" dirty="0" smtClean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altLang="en-US" sz="1800" dirty="0"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18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US" altLang="en-US" sz="18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1800" dirty="0" smtClean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US" altLang="en-US" sz="1800" kern="12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Provide Alternate Feeds</a:t>
            </a:r>
          </a:p>
          <a:p>
            <a:pPr marL="0" indent="0" algn="l">
              <a:spcBef>
                <a:spcPct val="0"/>
              </a:spcBef>
              <a:buNone/>
            </a:pPr>
            <a:r>
              <a:rPr lang="en-US" altLang="en-US" sz="1800" kern="1200" dirty="0" smtClean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Good alternatives include supplementary feeds, feedlots and </a:t>
            </a:r>
            <a:r>
              <a:rPr lang="en-US" altLang="en-US" sz="1800" kern="1200" dirty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lang="en-US" altLang="en-US" sz="1800" kern="1200" dirty="0" smtClean="0"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orage crops.</a:t>
            </a:r>
            <a:endParaRPr lang="en-US" altLang="en-US" sz="1800" b="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629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58" b="11437"/>
          <a:stretch/>
        </p:blipFill>
        <p:spPr bwMode="auto">
          <a:xfrm>
            <a:off x="4963236" y="282367"/>
            <a:ext cx="4134466" cy="132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92E1D0-EEBB-4D14-B5E5-1BA159D8E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229" y="428096"/>
            <a:ext cx="3985895" cy="949142"/>
          </a:xfrm>
        </p:spPr>
        <p:txBody>
          <a:bodyPr>
            <a:normAutofit/>
          </a:bodyPr>
          <a:lstStyle/>
          <a:p>
            <a:pPr algn="ctr"/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Thank you</a:t>
            </a:r>
            <a:endParaRPr lang="en-A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2B98EE-9C1C-4F53-A42D-23672F62A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19" y="1562706"/>
            <a:ext cx="7988042" cy="1299923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AU" sz="1800" dirty="0">
                <a:latin typeface="Century Gothic" panose="020B0502020202020204" pitchFamily="34" charset="0"/>
              </a:rPr>
              <a:t>We have over 30 years experience in promoting the local beef industry. Our activities include: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05864" y="2567770"/>
            <a:ext cx="1243266" cy="1243266"/>
            <a:chOff x="3091262" y="2515903"/>
            <a:chExt cx="1243266" cy="1243266"/>
          </a:xfrm>
        </p:grpSpPr>
        <p:sp>
          <p:nvSpPr>
            <p:cNvPr id="14" name="Oval 13"/>
            <p:cNvSpPr/>
            <p:nvPr/>
          </p:nvSpPr>
          <p:spPr>
            <a:xfrm>
              <a:off x="3091262" y="2515903"/>
              <a:ext cx="1243266" cy="1243266"/>
            </a:xfrm>
            <a:prstGeom prst="ellipse">
              <a:avLst/>
            </a:prstGeom>
            <a:solidFill>
              <a:srgbClr val="00B853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6" name="Rectangle 15"/>
            <p:cNvSpPr/>
            <p:nvPr/>
          </p:nvSpPr>
          <p:spPr>
            <a:xfrm>
              <a:off x="3341953" y="2845149"/>
              <a:ext cx="74188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sz="1600" b="1" dirty="0">
                  <a:latin typeface="Century Gothic" panose="020B0502020202020204" pitchFamily="34" charset="0"/>
                </a:rPr>
                <a:t>Farm tours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516994" y="2567770"/>
            <a:ext cx="1380599" cy="1243266"/>
            <a:chOff x="4513238" y="2515903"/>
            <a:chExt cx="1380599" cy="1243266"/>
          </a:xfrm>
        </p:grpSpPr>
        <p:sp>
          <p:nvSpPr>
            <p:cNvPr id="17" name="Oval 16"/>
            <p:cNvSpPr/>
            <p:nvPr/>
          </p:nvSpPr>
          <p:spPr>
            <a:xfrm>
              <a:off x="4584298" y="2515903"/>
              <a:ext cx="1243266" cy="124326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8" name="Rectangle 17"/>
            <p:cNvSpPr/>
            <p:nvPr/>
          </p:nvSpPr>
          <p:spPr>
            <a:xfrm>
              <a:off x="4513238" y="2845148"/>
              <a:ext cx="138059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Workshops </a:t>
              </a:r>
            </a:p>
            <a:p>
              <a:pPr algn="ctr"/>
              <a:r>
                <a:rPr lang="en-AU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&amp; sessions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65457" y="2551358"/>
            <a:ext cx="1243266" cy="1243266"/>
            <a:chOff x="6060811" y="2537025"/>
            <a:chExt cx="1243266" cy="1243266"/>
          </a:xfrm>
        </p:grpSpPr>
        <p:sp>
          <p:nvSpPr>
            <p:cNvPr id="19" name="Oval 18"/>
            <p:cNvSpPr/>
            <p:nvPr/>
          </p:nvSpPr>
          <p:spPr>
            <a:xfrm>
              <a:off x="6060811" y="2537025"/>
              <a:ext cx="1243266" cy="1243266"/>
            </a:xfrm>
            <a:prstGeom prst="ellipse">
              <a:avLst/>
            </a:prstGeom>
            <a:solidFill>
              <a:srgbClr val="00B853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0" name="Rectangle 19"/>
            <p:cNvSpPr/>
            <p:nvPr/>
          </p:nvSpPr>
          <p:spPr>
            <a:xfrm>
              <a:off x="6311502" y="2866271"/>
              <a:ext cx="74188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sz="1600" b="1" dirty="0">
                  <a:latin typeface="Century Gothic" panose="020B0502020202020204" pitchFamily="34" charset="0"/>
                </a:rPr>
                <a:t>Field days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82236" y="2613921"/>
            <a:ext cx="1243266" cy="1243266"/>
            <a:chOff x="7554767" y="2515903"/>
            <a:chExt cx="1243266" cy="1243266"/>
          </a:xfrm>
        </p:grpSpPr>
        <p:sp>
          <p:nvSpPr>
            <p:cNvPr id="21" name="Oval 20"/>
            <p:cNvSpPr/>
            <p:nvPr/>
          </p:nvSpPr>
          <p:spPr>
            <a:xfrm>
              <a:off x="7554767" y="2515903"/>
              <a:ext cx="1243266" cy="124326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2" name="Rectangle 21"/>
            <p:cNvSpPr/>
            <p:nvPr/>
          </p:nvSpPr>
          <p:spPr>
            <a:xfrm>
              <a:off x="7596625" y="2845148"/>
              <a:ext cx="115955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Guest speakers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48933" y="5263983"/>
            <a:ext cx="81050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0" dirty="0">
                <a:latin typeface="Century Gothic" panose="020B0502020202020204" pitchFamily="34" charset="0"/>
              </a:rPr>
              <a:t>If you would like to become a member please contact us:</a:t>
            </a:r>
          </a:p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en-AU" b="0" dirty="0">
                <a:latin typeface="Century Gothic" panose="020B0502020202020204" pitchFamily="34" charset="0"/>
              </a:rPr>
              <a:t>singletonbeefandland@gmail.com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en-AU" b="0" dirty="0">
                <a:latin typeface="Century Gothic" panose="020B0502020202020204" pitchFamily="34" charset="0"/>
              </a:rPr>
              <a:t>www.singletonbeefandland.org.au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60603" y="3869988"/>
            <a:ext cx="1279550" cy="1313956"/>
            <a:chOff x="3802250" y="3755402"/>
            <a:chExt cx="1243266" cy="1243266"/>
          </a:xfrm>
          <a:solidFill>
            <a:schemeClr val="accent1">
              <a:lumMod val="75000"/>
            </a:schemeClr>
          </a:solidFill>
        </p:grpSpPr>
        <p:sp>
          <p:nvSpPr>
            <p:cNvPr id="24" name="Oval 23"/>
            <p:cNvSpPr/>
            <p:nvPr/>
          </p:nvSpPr>
          <p:spPr>
            <a:xfrm>
              <a:off x="3802250" y="3755402"/>
              <a:ext cx="1243266" cy="1243266"/>
            </a:xfrm>
            <a:prstGeom prst="ellipse">
              <a:avLst/>
            </a:prstGeom>
            <a:grpFill/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5" name="Rectangle 24"/>
            <p:cNvSpPr/>
            <p:nvPr/>
          </p:nvSpPr>
          <p:spPr>
            <a:xfrm>
              <a:off x="3870559" y="4207758"/>
              <a:ext cx="1106649" cy="3385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Dinners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07292" y="3893014"/>
            <a:ext cx="1292700" cy="1290930"/>
            <a:chOff x="6849419" y="3760637"/>
            <a:chExt cx="1243266" cy="1243266"/>
          </a:xfrm>
          <a:solidFill>
            <a:schemeClr val="accent1">
              <a:lumMod val="75000"/>
            </a:schemeClr>
          </a:solidFill>
        </p:grpSpPr>
        <p:sp>
          <p:nvSpPr>
            <p:cNvPr id="28" name="Oval 27"/>
            <p:cNvSpPr/>
            <p:nvPr/>
          </p:nvSpPr>
          <p:spPr>
            <a:xfrm>
              <a:off x="6849419" y="3760637"/>
              <a:ext cx="1243266" cy="1243266"/>
            </a:xfrm>
            <a:prstGeom prst="ellipse">
              <a:avLst/>
            </a:prstGeom>
            <a:grpFill/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7" name="Rectangle 26"/>
            <p:cNvSpPr/>
            <p:nvPr/>
          </p:nvSpPr>
          <p:spPr>
            <a:xfrm>
              <a:off x="6917728" y="4189967"/>
              <a:ext cx="1106649" cy="3385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Bus tours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64426" y="2631397"/>
            <a:ext cx="1243266" cy="1243266"/>
            <a:chOff x="5349408" y="3760637"/>
            <a:chExt cx="1243266" cy="1243266"/>
          </a:xfrm>
        </p:grpSpPr>
        <p:sp>
          <p:nvSpPr>
            <p:cNvPr id="26" name="Oval 25"/>
            <p:cNvSpPr/>
            <p:nvPr/>
          </p:nvSpPr>
          <p:spPr>
            <a:xfrm>
              <a:off x="5349408" y="3760637"/>
              <a:ext cx="1243266" cy="1243266"/>
            </a:xfrm>
            <a:prstGeom prst="ellipse">
              <a:avLst/>
            </a:prstGeom>
            <a:solidFill>
              <a:srgbClr val="00B853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9" name="Rectangle 28"/>
            <p:cNvSpPr/>
            <p:nvPr/>
          </p:nvSpPr>
          <p:spPr>
            <a:xfrm>
              <a:off x="5417717" y="4062383"/>
              <a:ext cx="110664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sz="1600" b="1" dirty="0">
                  <a:latin typeface="Century Gothic" panose="020B0502020202020204" pitchFamily="34" charset="0"/>
                </a:rPr>
                <a:t>Monthly meetings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5486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ductio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1196752"/>
            <a:ext cx="9144000" cy="514337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32656" y="388933"/>
            <a:ext cx="8278688" cy="81624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b="0" kern="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Watch: Welcome &amp; enjoy!</a:t>
            </a:r>
            <a:endParaRPr lang="en-AU" sz="3200" b="0" kern="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88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31073"/>
            <a:ext cx="7772400" cy="803176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Livestock rely on pastures</a:t>
            </a:r>
            <a:endParaRPr lang="en-AU" sz="32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029484"/>
            <a:ext cx="7776864" cy="321715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Did you know?</a:t>
            </a:r>
            <a:endParaRPr lang="en-US" sz="1600" dirty="0" smtClean="0"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cs typeface="Arial" panose="020B0604020202020204" pitchFamily="34" charset="0"/>
              </a:rPr>
              <a:t> Most </a:t>
            </a:r>
            <a:r>
              <a:rPr lang="en-US" sz="1600" dirty="0">
                <a:cs typeface="Arial" panose="020B0604020202020204" pitchFamily="34" charset="0"/>
              </a:rPr>
              <a:t>Australian cattle are raised on </a:t>
            </a:r>
            <a:r>
              <a:rPr lang="en-US" sz="1600" dirty="0" smtClean="0">
                <a:cs typeface="Arial" panose="020B0604020202020204" pitchFamily="34" charset="0"/>
              </a:rPr>
              <a:t>pastures, including Australia’s breeding herd.</a:t>
            </a:r>
            <a:endParaRPr lang="en-US" sz="1600" dirty="0"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cs typeface="Arial" panose="020B0604020202020204" pitchFamily="34" charset="0"/>
              </a:rPr>
              <a:t> Feedlots </a:t>
            </a:r>
            <a:r>
              <a:rPr lang="en-US" sz="1600" dirty="0">
                <a:cs typeface="Arial" panose="020B0604020202020204" pitchFamily="34" charset="0"/>
              </a:rPr>
              <a:t>are used to finish and fatten cattle for specific markets </a:t>
            </a:r>
            <a:r>
              <a:rPr lang="en-US" sz="1600" dirty="0" smtClean="0">
                <a:cs typeface="Arial" panose="020B0604020202020204" pitchFamily="34" charset="0"/>
              </a:rPr>
              <a:t/>
            </a:r>
            <a:br>
              <a:rPr lang="en-US" sz="1600" dirty="0" smtClean="0">
                <a:cs typeface="Arial" panose="020B0604020202020204" pitchFamily="34" charset="0"/>
              </a:rPr>
            </a:br>
            <a:r>
              <a:rPr lang="en-US" sz="1600" dirty="0" smtClean="0">
                <a:cs typeface="Arial" panose="020B0604020202020204" pitchFamily="34" charset="0"/>
              </a:rPr>
              <a:t>(</a:t>
            </a:r>
            <a:r>
              <a:rPr lang="en-US" sz="1600" dirty="0">
                <a:cs typeface="Arial" panose="020B0604020202020204" pitchFamily="34" charset="0"/>
              </a:rPr>
              <a:t>e.g. export, </a:t>
            </a:r>
            <a:r>
              <a:rPr lang="en-US" sz="1600" dirty="0" smtClean="0">
                <a:cs typeface="Arial" panose="020B0604020202020204" pitchFamily="34" charset="0"/>
              </a:rPr>
              <a:t>domestic trade).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1600" dirty="0" smtClean="0">
                <a:cs typeface="Arial" panose="020B0604020202020204" pitchFamily="34" charset="0"/>
              </a:rPr>
              <a:t> Supplementary </a:t>
            </a:r>
            <a:r>
              <a:rPr lang="en-US" sz="1600" dirty="0">
                <a:cs typeface="Arial" panose="020B0604020202020204" pitchFamily="34" charset="0"/>
              </a:rPr>
              <a:t>feeding is used during droughts, poor seasonal conditions and when pasture alone is not able to support grazing livestock</a:t>
            </a:r>
            <a:r>
              <a:rPr lang="en-US" sz="1600" dirty="0" smtClean="0">
                <a:cs typeface="Arial" panose="020B0604020202020204" pitchFamily="34" charset="0"/>
              </a:rPr>
              <a:t>.</a:t>
            </a:r>
            <a:endParaRPr lang="en-US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Pastures Types </a:t>
            </a:r>
            <a:endParaRPr lang="en-AU" sz="16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AU" sz="1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cs typeface="Arial" panose="020B0604020202020204" pitchFamily="34" charset="0"/>
              </a:rPr>
              <a:t>Forage Crops are generally re-sown each season for high production, high quality feed or hay/silage production.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en-US" sz="1600" dirty="0" smtClean="0">
                <a:cs typeface="Arial" panose="020B0604020202020204" pitchFamily="34" charset="0"/>
              </a:rPr>
              <a:t>Pastures are usually grown for long term production.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37917533"/>
              </p:ext>
            </p:extLst>
          </p:nvPr>
        </p:nvGraphicFramePr>
        <p:xfrm>
          <a:off x="1403648" y="4437112"/>
          <a:ext cx="648072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Forage Crops</a:t>
                      </a:r>
                      <a:r>
                        <a:rPr lang="en-US" sz="14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Pastures (Annual)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Pastures</a:t>
                      </a:r>
                      <a:r>
                        <a:rPr lang="en-US" sz="14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(Perennial)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Grazing</a:t>
                      </a:r>
                      <a:r>
                        <a:rPr lang="en-US" sz="14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Oats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Ryegrass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Most</a:t>
                      </a:r>
                      <a:r>
                        <a:rPr lang="en-US" sz="14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Native</a:t>
                      </a:r>
                      <a:r>
                        <a:rPr lang="en-US" sz="14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grasses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Forage</a:t>
                      </a:r>
                      <a:r>
                        <a:rPr lang="en-US" sz="14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Brassica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Sub-clover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Lucerne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Persian Clover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Medic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Phalaris, Cocksfoot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Italian Ryegrass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Arrowleaf Clover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Kikuyu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Forage Sorghum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Serradella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Rhodes grass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3942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032" y="294125"/>
            <a:ext cx="7772400" cy="686603"/>
          </a:xfrm>
        </p:spPr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Life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cycle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of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common pastures</a:t>
            </a:r>
            <a:endParaRPr lang="en-AU" sz="32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32827222"/>
              </p:ext>
            </p:extLst>
          </p:nvPr>
        </p:nvGraphicFramePr>
        <p:xfrm>
          <a:off x="688032" y="1124744"/>
          <a:ext cx="7772400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6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755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Annual </a:t>
                      </a:r>
                      <a:endParaRPr lang="en-AU" sz="16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Biennial</a:t>
                      </a:r>
                      <a:endParaRPr lang="en-AU" sz="16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Perennial </a:t>
                      </a:r>
                      <a:endParaRPr lang="en-AU" sz="16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Grows </a:t>
                      </a:r>
                      <a:r>
                        <a:rPr lang="en-US" sz="16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one season </a:t>
                      </a:r>
                      <a:r>
                        <a:rPr lang="en-US" sz="16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only</a:t>
                      </a:r>
                      <a:endParaRPr lang="en-AU" sz="16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May</a:t>
                      </a:r>
                      <a:r>
                        <a:rPr lang="en-US" sz="16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survive over </a:t>
                      </a:r>
                      <a:r>
                        <a:rPr lang="en-US" sz="1600" b="1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several seasons</a:t>
                      </a:r>
                      <a:endParaRPr lang="en-AU" sz="16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Long Lived species</a:t>
                      </a:r>
                      <a:r>
                        <a:rPr lang="en-US" sz="16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6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Survives </a:t>
                      </a:r>
                      <a:r>
                        <a:rPr lang="en-US" sz="1600" b="1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several years</a:t>
                      </a:r>
                      <a:endParaRPr lang="en-AU" sz="16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accent1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Oats </a:t>
                      </a:r>
                    </a:p>
                    <a:p>
                      <a:pPr marL="285750" indent="-285750">
                        <a:buClr>
                          <a:schemeClr val="accent1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Subclover</a:t>
                      </a:r>
                      <a:endParaRPr lang="en-AU" sz="16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Clr>
                          <a:schemeClr val="accent1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Forage Ryegrasses </a:t>
                      </a:r>
                    </a:p>
                    <a:p>
                      <a:pPr marL="285750" indent="-285750" algn="l" defTabSz="914400" rtl="0" eaLnBrk="1" latinLnBrk="0" hangingPunct="1">
                        <a:buClr>
                          <a:schemeClr val="accent1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Some Brassicas</a:t>
                      </a:r>
                      <a:endParaRPr lang="en-AU" sz="1600" kern="1200" baseline="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Clr>
                          <a:schemeClr val="accent1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Native grasses </a:t>
                      </a:r>
                    </a:p>
                    <a:p>
                      <a:pPr marL="285750" indent="-285750" algn="l" defTabSz="914400" rtl="0" eaLnBrk="1" latinLnBrk="0" hangingPunct="1">
                        <a:buClr>
                          <a:schemeClr val="accent1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Kikuyu</a:t>
                      </a:r>
                    </a:p>
                    <a:p>
                      <a:pPr marL="285750" indent="-285750" algn="l" defTabSz="914400" rtl="0" eaLnBrk="1" latinLnBrk="0" hangingPunct="1">
                        <a:buClr>
                          <a:schemeClr val="accent1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Lucerne</a:t>
                      </a:r>
                      <a:endParaRPr lang="en-AU" sz="1600" kern="1200" baseline="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Forages need to be re-sown.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kern="1200" baseline="0" dirty="0" smtClean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Pasture seeds for regeneration in following years.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kern="1200" baseline="0" dirty="0" smtClean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Usually have vigorous seedlings.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kern="1200" baseline="0" dirty="0" smtClean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Often have shallow fibrous root systems (e.g. ryegrass).</a:t>
                      </a:r>
                      <a:endParaRPr lang="en-AU" sz="1600" kern="1200" baseline="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Produce forage for two seasons. </a:t>
                      </a:r>
                    </a:p>
                    <a:p>
                      <a:pPr algn="ctr"/>
                      <a:endParaRPr lang="en-US" sz="1600" dirty="0" smtClean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Usually high quality, production feed.</a:t>
                      </a:r>
                      <a:endParaRPr lang="en-AU" sz="1600" kern="1200" dirty="0" smtClean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AU" sz="16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Expected to survive as the same plant for years, seeding at least once a year.</a:t>
                      </a:r>
                      <a:r>
                        <a:rPr lang="en-US" sz="16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endParaRPr lang="en-US" sz="1600" baseline="0" dirty="0" smtClean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Slow to re-generate from seed. </a:t>
                      </a:r>
                      <a:r>
                        <a:rPr lang="en-US" sz="16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endParaRPr lang="en-US" sz="1600" dirty="0" smtClean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Have</a:t>
                      </a:r>
                      <a:r>
                        <a:rPr lang="en-US" sz="16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strong root systems (e.g. Lucerne tap root).</a:t>
                      </a:r>
                      <a:endParaRPr lang="en-AU" sz="16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363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11560" y="4858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b="0" kern="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Watch: Annual vs Perennial </a:t>
            </a:r>
            <a:endParaRPr lang="en-AU" sz="3200" b="0" kern="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astur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126876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047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772400" cy="792088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Types of pastures</a:t>
            </a:r>
            <a:endParaRPr lang="en-AU" sz="32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51401204"/>
              </p:ext>
            </p:extLst>
          </p:nvPr>
        </p:nvGraphicFramePr>
        <p:xfrm>
          <a:off x="323528" y="1052736"/>
          <a:ext cx="8424936" cy="561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719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8834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995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Pasture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Example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Advantage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Disadvantage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Uses</a:t>
                      </a:r>
                      <a:endParaRPr lang="en-AU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606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Legumes</a:t>
                      </a:r>
                      <a:r>
                        <a:rPr lang="en-US" sz="14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Lucerne 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4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itrogen fixation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(adds nitrogen to soil)</a:t>
                      </a:r>
                      <a:endParaRPr lang="en-AU" sz="1400" kern="1200" baseline="0" dirty="0" smtClean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Bloat risk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High quality feed/hay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46064">
                <a:tc>
                  <a:txBody>
                    <a:bodyPr/>
                    <a:lstStyle/>
                    <a:p>
                      <a:pPr algn="ctr"/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Clovers</a:t>
                      </a:r>
                      <a:r>
                        <a:rPr lang="en-US" sz="14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High protein content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Bloat</a:t>
                      </a:r>
                      <a:r>
                        <a:rPr lang="en-US" sz="14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risk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Increases feed  quality in pasture mixes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606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Temperate</a:t>
                      </a:r>
                      <a:r>
                        <a:rPr lang="en-US" sz="1400" b="1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Grasses</a:t>
                      </a:r>
                      <a:endParaRPr lang="en-AU" sz="1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Ryegrass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High quality feed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Weedy</a:t>
                      </a:r>
                      <a:r>
                        <a:rPr lang="en-US" sz="14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nature in cropping areas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Winter/spring feed</a:t>
                      </a:r>
                    </a:p>
                    <a:p>
                      <a:pPr algn="ctr"/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8215">
                <a:tc>
                  <a:txBody>
                    <a:bodyPr/>
                    <a:lstStyle/>
                    <a:p>
                      <a:pPr algn="ctr"/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Phalaris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Persistent</a:t>
                      </a:r>
                      <a:r>
                        <a:rPr lang="en-US" sz="14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perennial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Slow establishment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Permanent pastures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821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Tropical Grasses</a:t>
                      </a:r>
                      <a:endParaRPr lang="en-AU" sz="1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Kikuyu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Persistent</a:t>
                      </a:r>
                      <a:r>
                        <a:rPr lang="en-US" sz="14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and</a:t>
                      </a:r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easy to manage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Summer growth only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Coastal pasture/</a:t>
                      </a:r>
                      <a:r>
                        <a:rPr lang="en-US" sz="14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silage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46064">
                <a:tc>
                  <a:txBody>
                    <a:bodyPr/>
                    <a:lstStyle/>
                    <a:p>
                      <a:pPr algn="ctr"/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Rhodes Grass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Hardy, persistent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Low quality if rank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Competitive with summer weeds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821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Native</a:t>
                      </a:r>
                      <a:r>
                        <a:rPr lang="en-US" sz="1400" b="1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Grasses</a:t>
                      </a:r>
                      <a:endParaRPr lang="en-AU" sz="1400" b="1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Weeping grass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r>
                        <a:rPr lang="en-US" sz="14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quality 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Costly to establish</a:t>
                      </a:r>
                      <a:r>
                        <a:rPr lang="en-US" sz="14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Good</a:t>
                      </a:r>
                      <a:r>
                        <a:rPr lang="en-US" sz="14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native pasture species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58215">
                <a:tc>
                  <a:txBody>
                    <a:bodyPr/>
                    <a:lstStyle/>
                    <a:p>
                      <a:endParaRPr lang="en-AU" sz="16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Wiregrass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Low quality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Low productivity,</a:t>
                      </a:r>
                      <a:r>
                        <a:rPr lang="en-US" sz="1400" baseline="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grass seed problems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Extensive grazing</a:t>
                      </a:r>
                      <a:endParaRPr lang="en-AU" sz="1400" dirty="0"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8722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9593" y="3907023"/>
            <a:ext cx="2119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dirty="0" smtClean="0">
                <a:solidFill>
                  <a:srgbClr val="003300"/>
                </a:solidFill>
                <a:latin typeface="Montserrat Light" panose="00000400000000000000" pitchFamily="50" charset="0"/>
              </a:rPr>
              <a:t>Kikuyu grass</a:t>
            </a:r>
            <a:endParaRPr lang="en-GB" sz="2400" dirty="0">
              <a:solidFill>
                <a:srgbClr val="003300"/>
              </a:solidFill>
              <a:latin typeface="Montserrat Light" panose="00000400000000000000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45706" y="3961646"/>
            <a:ext cx="1438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dirty="0" smtClean="0">
                <a:solidFill>
                  <a:srgbClr val="003300"/>
                </a:solidFill>
                <a:latin typeface="Montserrat Light" panose="00000400000000000000" pitchFamily="50" charset="0"/>
              </a:rPr>
              <a:t>Lucerne</a:t>
            </a:r>
            <a:endParaRPr lang="en-GB" sz="2400" dirty="0">
              <a:solidFill>
                <a:srgbClr val="003300"/>
              </a:solidFill>
              <a:latin typeface="Montserrat Light" panose="00000400000000000000" pitchFamily="5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54066" y="1167135"/>
            <a:ext cx="1438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dirty="0">
                <a:solidFill>
                  <a:srgbClr val="003300"/>
                </a:solidFill>
                <a:latin typeface="Montserrat Light" panose="00000400000000000000" pitchFamily="50" charset="0"/>
              </a:rPr>
              <a:t>Clovers </a:t>
            </a:r>
            <a:endParaRPr lang="en-GB" sz="2400" dirty="0">
              <a:solidFill>
                <a:srgbClr val="003300"/>
              </a:solidFill>
              <a:latin typeface="Montserrat Light" panose="00000400000000000000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1720" y="1141162"/>
            <a:ext cx="1945748" cy="474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dirty="0" smtClean="0">
                <a:solidFill>
                  <a:srgbClr val="003300"/>
                </a:solidFill>
                <a:latin typeface="Montserrat Light" panose="00000400000000000000" pitchFamily="50" charset="0"/>
              </a:rPr>
              <a:t>Ryegrass </a:t>
            </a:r>
            <a:endParaRPr lang="en-GB" sz="2400" dirty="0">
              <a:solidFill>
                <a:srgbClr val="0033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99592" y="331706"/>
            <a:ext cx="7772400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b="0" kern="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Examples of pastures</a:t>
            </a:r>
            <a:endParaRPr lang="en-AU" sz="3200" b="0" kern="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3606" y="1621905"/>
            <a:ext cx="2891467" cy="21667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File:Starr 030418-0082 Pennisetum clandestinum.jpg ...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35000"/>
                    </a14:imgEffect>
                    <a14:imgEffect>
                      <a14:saturation sat="136000"/>
                    </a14:imgEffect>
                    <a14:imgEffect>
                      <a14:brightnessContrast bright="1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4420992"/>
            <a:ext cx="2901814" cy="21763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9553" y="1628800"/>
            <a:ext cx="3010520" cy="22322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01" b="20601"/>
          <a:stretch/>
        </p:blipFill>
        <p:spPr>
          <a:xfrm>
            <a:off x="4921982" y="4437112"/>
            <a:ext cx="2978611" cy="218285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1112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3568" y="332656"/>
            <a:ext cx="7772400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b="0" kern="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Can you guess the pasture type?</a:t>
            </a:r>
            <a:endParaRPr lang="en-AU" sz="3200" b="0" kern="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67" t="11764" r="5359"/>
          <a:stretch/>
        </p:blipFill>
        <p:spPr>
          <a:xfrm>
            <a:off x="465312" y="980728"/>
            <a:ext cx="8208912" cy="540675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83568" y="4869160"/>
            <a:ext cx="1466316" cy="1434925"/>
            <a:chOff x="755576" y="4869160"/>
            <a:chExt cx="1466316" cy="1434925"/>
          </a:xfrm>
        </p:grpSpPr>
        <p:sp>
          <p:nvSpPr>
            <p:cNvPr id="5" name="Oval 4"/>
            <p:cNvSpPr/>
            <p:nvPr/>
          </p:nvSpPr>
          <p:spPr bwMode="auto">
            <a:xfrm>
              <a:off x="755576" y="4869160"/>
              <a:ext cx="1466316" cy="143492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55576" y="5232679"/>
              <a:ext cx="14663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Ryegrass &amp; chicory</a:t>
              </a:r>
              <a:endParaRPr lang="en-GB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178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01" y="332656"/>
            <a:ext cx="9000999" cy="864096"/>
          </a:xfrm>
          <a:solidFill>
            <a:schemeClr val="bg1"/>
          </a:solidFill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en-A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Factors  affecting </a:t>
            </a:r>
            <a:r>
              <a:rPr lang="en-A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</a:t>
            </a:r>
            <a:r>
              <a:rPr lang="en-A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ivestock </a:t>
            </a:r>
            <a:r>
              <a:rPr lang="en-A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</a:t>
            </a:r>
            <a:r>
              <a:rPr lang="en-A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erformance </a:t>
            </a:r>
            <a:br>
              <a:rPr lang="en-A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A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on pastures</a:t>
            </a:r>
            <a:endParaRPr lang="en-AU" sz="2800" b="1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040" y="1196752"/>
            <a:ext cx="8280920" cy="489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eriod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Pasture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Quantity 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457200" indent="-457200" algn="ctr">
              <a:buAutoNum type="arabicPeriod"/>
            </a:pPr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spcBef>
                <a:spcPts val="800"/>
              </a:spcBef>
            </a:pPr>
            <a:r>
              <a:rPr lang="en-US" sz="1600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Pasture quantity includes how much, herbage mass and available feed.</a:t>
            </a:r>
          </a:p>
          <a:p>
            <a:pPr>
              <a:spcBef>
                <a:spcPts val="800"/>
              </a:spcBef>
              <a:spcAft>
                <a:spcPts val="700"/>
              </a:spcAft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Key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points:</a:t>
            </a:r>
          </a:p>
          <a:p>
            <a:pPr marL="742950" lvl="1" indent="-285750">
              <a:spcAft>
                <a:spcPts val="700"/>
              </a:spcAft>
              <a:buFont typeface="Courier New" panose="02070309020205020404" pitchFamily="49" charset="0"/>
              <a:buChar char="o"/>
            </a:pPr>
            <a:r>
              <a:rPr lang="en-US" sz="1600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Measured </a:t>
            </a:r>
            <a:r>
              <a:rPr lang="en-US" sz="1600" b="0" dirty="0">
                <a:latin typeface="Century Gothic" panose="020B0502020202020204" pitchFamily="34" charset="0"/>
                <a:cs typeface="Arial" panose="020B0604020202020204" pitchFamily="34" charset="0"/>
              </a:rPr>
              <a:t>as kilograms of Dry Matter per </a:t>
            </a:r>
            <a:r>
              <a:rPr lang="en-US" sz="1600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hectare.</a:t>
            </a:r>
            <a:endParaRPr lang="en-US" sz="1600" b="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700"/>
              </a:spcAft>
              <a:buFont typeface="Courier New" panose="02070309020205020404" pitchFamily="49" charset="0"/>
              <a:buChar char="o"/>
            </a:pPr>
            <a:r>
              <a:rPr lang="en-US" sz="1600" b="0" dirty="0">
                <a:latin typeface="Century Gothic" panose="020B0502020202020204" pitchFamily="34" charset="0"/>
                <a:cs typeface="Arial" panose="020B0604020202020204" pitchFamily="34" charset="0"/>
              </a:rPr>
              <a:t>Can only compare feeds on a </a:t>
            </a:r>
            <a:r>
              <a:rPr lang="en-US" sz="1600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‘Dry Matter </a:t>
            </a:r>
            <a:r>
              <a:rPr lang="en-US" sz="1600" b="0" dirty="0">
                <a:latin typeface="Century Gothic" panose="020B0502020202020204" pitchFamily="34" charset="0"/>
                <a:cs typeface="Arial" panose="020B0604020202020204" pitchFamily="34" charset="0"/>
              </a:rPr>
              <a:t>basis</a:t>
            </a:r>
            <a:r>
              <a:rPr lang="en-US" sz="1600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’. </a:t>
            </a:r>
            <a:endParaRPr lang="en-US" sz="1600" b="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700"/>
              </a:spcAft>
              <a:buFont typeface="Courier New" panose="02070309020205020404" pitchFamily="49" charset="0"/>
              <a:buChar char="o"/>
            </a:pPr>
            <a:r>
              <a:rPr lang="en-US" sz="1600" b="0" dirty="0">
                <a:latin typeface="Century Gothic" panose="020B0502020202020204" pitchFamily="34" charset="0"/>
                <a:cs typeface="Arial" panose="020B0604020202020204" pitchFamily="34" charset="0"/>
              </a:rPr>
              <a:t>Cattle usually eat a fairly predictable quantity </a:t>
            </a:r>
            <a:r>
              <a:rPr lang="en-US" sz="1600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of Dry </a:t>
            </a:r>
            <a:r>
              <a:rPr lang="en-US" sz="1600" b="0" dirty="0">
                <a:latin typeface="Century Gothic" panose="020B0502020202020204" pitchFamily="34" charset="0"/>
                <a:cs typeface="Arial" panose="020B0604020202020204" pitchFamily="34" charset="0"/>
              </a:rPr>
              <a:t>Matter per day if feed is readily available. </a:t>
            </a:r>
            <a:endParaRPr lang="en-US" sz="1600" b="0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700"/>
              </a:spcAft>
              <a:buFont typeface="Arial" panose="020B0604020202020204" pitchFamily="34" charset="0"/>
              <a:buChar char="•"/>
            </a:pPr>
            <a:endParaRPr lang="en-US" sz="1600" b="0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Remember, </a:t>
            </a:r>
            <a:r>
              <a:rPr lang="en-US" sz="1600" b="0" kern="0" dirty="0">
                <a:latin typeface="Century Gothic" panose="020B0502020202020204" pitchFamily="34" charset="0"/>
                <a:cs typeface="Arial" panose="020B0604020202020204" pitchFamily="34" charset="0"/>
              </a:rPr>
              <a:t>the</a:t>
            </a:r>
            <a:r>
              <a:rPr lang="en-US" sz="1600" b="0" kern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kern="0" dirty="0">
                <a:latin typeface="Century Gothic" panose="020B0502020202020204" pitchFamily="34" charset="0"/>
                <a:cs typeface="Arial" panose="020B0604020202020204" pitchFamily="34" charset="0"/>
              </a:rPr>
              <a:t>amount of pasture feed on offer to the animal has a major effect on how much it can eat. </a:t>
            </a:r>
            <a:endParaRPr lang="en-US" sz="1600" b="0" kern="0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endParaRPr lang="en-US" sz="1600" b="0" kern="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700"/>
              </a:spcAft>
              <a:buFont typeface="Courier New" panose="02070309020205020404" pitchFamily="49" charset="0"/>
              <a:buChar char="o"/>
              <a:defRPr/>
            </a:pPr>
            <a:r>
              <a:rPr lang="en-US" sz="1600" b="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Short </a:t>
            </a:r>
            <a:r>
              <a:rPr lang="en-US" sz="1600" b="0" dirty="0">
                <a:latin typeface="Century Gothic" panose="020B0502020202020204" pitchFamily="34" charset="0"/>
                <a:cs typeface="Arial" panose="020B0604020202020204" pitchFamily="34" charset="0"/>
              </a:rPr>
              <a:t>, sparse growth may not allow the animal to eat enough to meet its daily requirements. As a result the growth rate will decline .</a:t>
            </a:r>
          </a:p>
          <a:p>
            <a:pPr marL="742950" lvl="1" indent="-285750">
              <a:spcAft>
                <a:spcPts val="700"/>
              </a:spcAft>
              <a:buFont typeface="Courier New" panose="02070309020205020404" pitchFamily="49" charset="0"/>
              <a:buChar char="o"/>
              <a:defRPr/>
            </a:pPr>
            <a:r>
              <a:rPr lang="en-US" sz="1600" b="0" dirty="0">
                <a:latin typeface="Century Gothic" panose="020B0502020202020204" pitchFamily="34" charset="0"/>
                <a:cs typeface="Arial" panose="020B0604020202020204" pitchFamily="34" charset="0"/>
              </a:rPr>
              <a:t>Pasture height and density are the two principle factors  influencing  how much pasture can be eaten in a day.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43B"/>
      </a:accent1>
      <a:accent2>
        <a:srgbClr val="009644"/>
      </a:accent2>
      <a:accent3>
        <a:srgbClr val="A5A5A5"/>
      </a:accent3>
      <a:accent4>
        <a:srgbClr val="005827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2642</TotalTime>
  <Words>948</Words>
  <Application>Microsoft Office PowerPoint</Application>
  <PresentationFormat>On-screen Show (4:3)</PresentationFormat>
  <Paragraphs>241</Paragraphs>
  <Slides>19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Retrospect</vt:lpstr>
      <vt:lpstr>Pastures ‘Not just grass’</vt:lpstr>
      <vt:lpstr>Slide 2</vt:lpstr>
      <vt:lpstr>Livestock rely on pastures</vt:lpstr>
      <vt:lpstr>Life cycle of common pastures</vt:lpstr>
      <vt:lpstr>Slide 5</vt:lpstr>
      <vt:lpstr>Types of pastures</vt:lpstr>
      <vt:lpstr>Slide 7</vt:lpstr>
      <vt:lpstr>Slide 8</vt:lpstr>
      <vt:lpstr>Slide 9</vt:lpstr>
      <vt:lpstr>Slide 10</vt:lpstr>
      <vt:lpstr>Dry Matter Content</vt:lpstr>
      <vt:lpstr>How much pasture does a  cow eat?</vt:lpstr>
      <vt:lpstr>Slide 13</vt:lpstr>
      <vt:lpstr>Forage demand of different animals</vt:lpstr>
      <vt:lpstr>The key factor in pasture quality is digestibility. Digestibility is the proportion of dry matter actually digested and utilised by the animal, with the rest passing out as faeces. </vt:lpstr>
      <vt:lpstr>Slide 16</vt:lpstr>
      <vt:lpstr> Other factors affecting voluntary feed intake: </vt:lpstr>
      <vt:lpstr>Pasture management Rotational grazing, the practice of moving grazing livestock between pasture, reduces selective grazing. It can encourage the spread of good grasses.  Pasture improvement Sowing legumes, clovers and/or grasses can provide high quality winter and spring feed. This usually requires investment in fertilizer.    Provide Alternate Feeds Good alternatives include supplementary feeds, feedlots and forage crops.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Talking Soils</dc:title>
  <dc:creator>Owner</dc:creator>
  <cp:lastModifiedBy>User</cp:lastModifiedBy>
  <cp:revision>115</cp:revision>
  <cp:lastPrinted>2001-07-04T02:27:14Z</cp:lastPrinted>
  <dcterms:created xsi:type="dcterms:W3CDTF">2010-03-13T06:14:37Z</dcterms:created>
  <dcterms:modified xsi:type="dcterms:W3CDTF">2020-07-22T10:00:15Z</dcterms:modified>
</cp:coreProperties>
</file>