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81" r:id="rId3"/>
    <p:sldId id="257" r:id="rId4"/>
    <p:sldId id="269" r:id="rId5"/>
    <p:sldId id="271" r:id="rId6"/>
    <p:sldId id="259" r:id="rId7"/>
    <p:sldId id="277" r:id="rId8"/>
    <p:sldId id="274" r:id="rId9"/>
    <p:sldId id="270" r:id="rId10"/>
    <p:sldId id="272" r:id="rId11"/>
    <p:sldId id="262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0E905-8978-44B5-A3D3-F2081305A62A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288F93-2A4B-48B8-B992-159B8F69C6FD}">
      <dgm:prSet custT="1"/>
      <dgm:spPr/>
      <dgm:t>
        <a:bodyPr/>
        <a:lstStyle/>
        <a:p>
          <a:r>
            <a:rPr lang="en-US" sz="2400" b="1" dirty="0">
              <a:latin typeface="Arial Black" panose="020B0A04020102020204" pitchFamily="34" charset="0"/>
            </a:rPr>
            <a:t>Settle</a:t>
          </a:r>
        </a:p>
      </dgm:t>
    </dgm:pt>
    <dgm:pt modelId="{D9E7D64B-03AB-4E8B-977A-CB02957A90C3}" type="parTrans" cxnId="{A113A85C-03A7-4EFC-91FA-E46CF1DD481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A550DF27-2067-4764-89E5-BF7BC2F90232}" type="sibTrans" cxnId="{A113A85C-03A7-4EFC-91FA-E46CF1DD481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C44EEB67-E7BF-4F91-A2A9-A8FB5488AFCF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entury Gothic" panose="020B0502020202020204" pitchFamily="34" charset="0"/>
            </a:rPr>
            <a:t>Settle the animal by having a mate or two to be </a:t>
          </a:r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with</a:t>
          </a:r>
          <a:r>
            <a:rPr lang="en-US" sz="15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.</a:t>
          </a:r>
          <a:endParaRPr lang="en-US" sz="15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11D0E02-C364-4266-AD8D-CDB700811170}" type="parTrans" cxnId="{CA5304CB-541F-4304-9125-86FF04B53E88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CA890A33-651D-4C1A-B599-60B2A237EB35}" type="sibTrans" cxnId="{CA5304CB-541F-4304-9125-86FF04B53E88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6EE78A4C-792F-4348-BADE-20E019205002}">
      <dgm:prSet custT="1"/>
      <dgm:spPr/>
      <dgm:t>
        <a:bodyPr/>
        <a:lstStyle/>
        <a:p>
          <a:r>
            <a:rPr lang="en-US" sz="2400" b="1" dirty="0">
              <a:latin typeface="Arial Black" panose="020B0A04020102020204" pitchFamily="34" charset="0"/>
            </a:rPr>
            <a:t>Water</a:t>
          </a:r>
        </a:p>
      </dgm:t>
    </dgm:pt>
    <dgm:pt modelId="{E896FB6F-A8CC-44A7-85DA-DA0843B5989D}" type="parTrans" cxnId="{992C0AC2-FCCD-4F05-B40F-2606A2BA8D74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97566B68-A409-4C5F-9E8E-2DF5BC8E0119}" type="sibTrans" cxnId="{992C0AC2-FCCD-4F05-B40F-2606A2BA8D74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701D1AE7-43AD-44D0-A8DD-6E44E62A7A77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entury Gothic" panose="020B0502020202020204" pitchFamily="34" charset="0"/>
            </a:rPr>
            <a:t>Fresh water, cereal hay and </a:t>
          </a:r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shade</a:t>
          </a:r>
          <a:r>
            <a:rPr lang="en-US" sz="15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.</a:t>
          </a:r>
          <a:endParaRPr lang="en-US" sz="15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764892A-AC5F-4978-86F4-C746DE3BC57B}" type="parTrans" cxnId="{6766A556-929F-4F63-BEFA-FF92B58F48B2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226000C7-76D9-4543-93F1-8BBC69F8B5B2}" type="sibTrans" cxnId="{6766A556-929F-4F63-BEFA-FF92B58F48B2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7F53D0BE-95D6-42EB-9B95-ED84A9E3494A}">
      <dgm:prSet custT="1"/>
      <dgm:spPr/>
      <dgm:t>
        <a:bodyPr/>
        <a:lstStyle/>
        <a:p>
          <a:r>
            <a:rPr lang="en-US" sz="2400" b="1" dirty="0">
              <a:latin typeface="Arial Black" panose="020B0A04020102020204" pitchFamily="34" charset="0"/>
            </a:rPr>
            <a:t>Let</a:t>
          </a:r>
        </a:p>
      </dgm:t>
    </dgm:pt>
    <dgm:pt modelId="{F04A9176-E5DD-44F3-8F5B-8559FFA636E1}" type="parTrans" cxnId="{A5B52BE9-F7B9-49B9-995D-179923105A76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2EBAA42C-1EBC-4573-B61B-F45344318D0E}" type="sibTrans" cxnId="{A5B52BE9-F7B9-49B9-995D-179923105A76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1F8844C9-0226-46CD-BE91-48FCE961187D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entury Gothic" panose="020B0502020202020204" pitchFamily="34" charset="0"/>
            </a:rPr>
            <a:t>Let the animal meet the new </a:t>
          </a:r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home</a:t>
          </a:r>
          <a:r>
            <a:rPr lang="en-US" sz="1600" b="1" dirty="0" smtClean="0">
              <a:solidFill>
                <a:schemeClr val="tx1"/>
              </a:solidFill>
              <a:latin typeface="Montserrat" panose="00000500000000000000" pitchFamily="50" charset="0"/>
            </a:rPr>
            <a:t>. </a:t>
          </a:r>
          <a:endParaRPr lang="en-US" sz="1600" b="1" dirty="0">
            <a:solidFill>
              <a:schemeClr val="tx1"/>
            </a:solidFill>
            <a:latin typeface="Montserrat" panose="00000500000000000000" pitchFamily="50" charset="0"/>
          </a:endParaRPr>
        </a:p>
      </dgm:t>
    </dgm:pt>
    <dgm:pt modelId="{CC01869F-A6AB-4890-AAB7-528D16AB6A5A}" type="parTrans" cxnId="{5AF1B62C-AADB-4BD7-8334-19DA8828A99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EAFABF23-D9A9-4C9D-96B8-5A3C7F51A788}" type="sibTrans" cxnId="{5AF1B62C-AADB-4BD7-8334-19DA8828A99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4F0A4D26-C764-4903-BBC6-217741DD1E1D}">
      <dgm:prSet custT="1"/>
      <dgm:spPr/>
      <dgm:t>
        <a:bodyPr/>
        <a:lstStyle/>
        <a:p>
          <a:r>
            <a:rPr lang="en-US" sz="2400" b="1" dirty="0">
              <a:latin typeface="Arial Black" panose="020B0A04020102020204" pitchFamily="34" charset="0"/>
            </a:rPr>
            <a:t>Teach</a:t>
          </a:r>
        </a:p>
      </dgm:t>
    </dgm:pt>
    <dgm:pt modelId="{AF004852-89E9-4C43-9884-FF7EC3FC08A6}" type="parTrans" cxnId="{39C0823F-4C5E-446A-A092-BF8297FC50E7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F272E4A7-F5D8-41EC-B294-5ECCCF8AF2D5}" type="sibTrans" cxnId="{39C0823F-4C5E-446A-A092-BF8297FC50E7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997EA101-661A-41BA-B638-6CC8EAE051B2}">
      <dgm:prSet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Other cattle will </a:t>
          </a:r>
          <a:r>
            <a:rPr lang="en-US" sz="1600" b="1" dirty="0">
              <a:solidFill>
                <a:schemeClr val="tx1"/>
              </a:solidFill>
              <a:latin typeface="Century Gothic" panose="020B0502020202020204" pitchFamily="34" charset="0"/>
            </a:rPr>
            <a:t>teach the animal about the new </a:t>
          </a:r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surrounds.</a:t>
          </a:r>
          <a:endParaRPr lang="en-US" sz="1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8519E47-4900-4CA5-82D0-E8E35F9CE316}" type="parTrans" cxnId="{AD6BE65A-BBA8-41DC-9E46-2BD19BAFAFFA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4A466BE7-8FAD-4211-AF22-472D1FE738BA}" type="sibTrans" cxnId="{AD6BE65A-BBA8-41DC-9E46-2BD19BAFAFFA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40F2FC39-F20F-40E1-8B5A-7C22336ED24E}">
      <dgm:prSet custT="1"/>
      <dgm:spPr/>
      <dgm:t>
        <a:bodyPr/>
        <a:lstStyle/>
        <a:p>
          <a:r>
            <a:rPr lang="en-US" sz="2400" b="1" dirty="0">
              <a:latin typeface="Arial Black" panose="020B0A04020102020204" pitchFamily="34" charset="0"/>
            </a:rPr>
            <a:t>Have</a:t>
          </a:r>
        </a:p>
      </dgm:t>
    </dgm:pt>
    <dgm:pt modelId="{23EE271B-4E17-45B6-8A4A-9BB09E217BA4}" type="parTrans" cxnId="{F3589872-B040-4FB2-8726-571CF7B0432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F5AB872B-FAB1-49A2-B5FC-CE3C0DB5CF4C}" type="sibTrans" cxnId="{F3589872-B040-4FB2-8726-571CF7B04323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A05C5EF5-B87B-4749-BAF6-FB1495FC21AC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entury Gothic" panose="020B0502020202020204" pitchFamily="34" charset="0"/>
            </a:rPr>
            <a:t>Always have the animals in one group for at least 2 </a:t>
          </a:r>
          <a:r>
            <a:rPr lang="en-US" sz="1600" b="1" dirty="0" smtClean="0">
              <a:solidFill>
                <a:schemeClr val="tx1"/>
              </a:solidFill>
              <a:latin typeface="Century Gothic" panose="020B0502020202020204" pitchFamily="34" charset="0"/>
            </a:rPr>
            <a:t>weeks.</a:t>
          </a:r>
          <a:endParaRPr lang="en-US" sz="1600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730CC67-3E4A-41FD-B50B-1CD83612A9FB}" type="parTrans" cxnId="{A197C6A6-EA61-4811-8FF6-B0E77E4B62D1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D183AEE5-6896-48C0-ACDA-8EE8C2E79373}" type="sibTrans" cxnId="{A197C6A6-EA61-4811-8FF6-B0E77E4B62D1}">
      <dgm:prSet/>
      <dgm:spPr/>
      <dgm:t>
        <a:bodyPr/>
        <a:lstStyle/>
        <a:p>
          <a:endParaRPr lang="en-US">
            <a:latin typeface="Montserrat" panose="00000500000000000000" pitchFamily="50" charset="0"/>
          </a:endParaRPr>
        </a:p>
      </dgm:t>
    </dgm:pt>
    <dgm:pt modelId="{2D53CEED-BFD0-4A31-8CD6-E55B6027630A}" type="pres">
      <dgm:prSet presAssocID="{2440E905-8978-44B5-A3D3-F2081305A6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E262EC-6FA5-46C4-9589-2E9F59E912CF}" type="pres">
      <dgm:prSet presAssocID="{87288F93-2A4B-48B8-B992-159B8F69C6FD}" presName="linNode" presStyleCnt="0"/>
      <dgm:spPr/>
    </dgm:pt>
    <dgm:pt modelId="{D351DF28-8505-4847-98B3-D902C6B9C6FE}" type="pres">
      <dgm:prSet presAssocID="{87288F93-2A4B-48B8-B992-159B8F69C6FD}" presName="parentText" presStyleLbl="solidFgAcc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0A90D91-0046-4212-994E-70F8EC8ABF38}" type="pres">
      <dgm:prSet presAssocID="{87288F93-2A4B-48B8-B992-159B8F69C6FD}" presName="descendantText" presStyleLbl="align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6A815818-9189-4A49-B901-EF35567042D9}" type="pres">
      <dgm:prSet presAssocID="{A550DF27-2067-4764-89E5-BF7BC2F90232}" presName="sp" presStyleCnt="0"/>
      <dgm:spPr/>
    </dgm:pt>
    <dgm:pt modelId="{CD267683-7A26-45E5-9D1C-D4995C7693F7}" type="pres">
      <dgm:prSet presAssocID="{6EE78A4C-792F-4348-BADE-20E019205002}" presName="linNode" presStyleCnt="0"/>
      <dgm:spPr/>
    </dgm:pt>
    <dgm:pt modelId="{EBED15C4-7492-45A3-9FB8-BC188F4562F7}" type="pres">
      <dgm:prSet presAssocID="{6EE78A4C-792F-4348-BADE-20E019205002}" presName="parentText" presStyleLbl="solidFgAcc1" presStyleIdx="1" presStyleCnt="5" custLinFactNeighborX="-2455" custLinFactNeighborY="-53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7D22429-7154-4D69-B178-A2CA324839AB}" type="pres">
      <dgm:prSet presAssocID="{6EE78A4C-792F-4348-BADE-20E019205002}" presName="descendantText" presStyleLbl="align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B08ADFCE-9A49-4069-AD7F-676876107D9E}" type="pres">
      <dgm:prSet presAssocID="{97566B68-A409-4C5F-9E8E-2DF5BC8E0119}" presName="sp" presStyleCnt="0"/>
      <dgm:spPr/>
    </dgm:pt>
    <dgm:pt modelId="{BBF3AAA3-4A1C-4C93-9D62-1D3A14E9D4DD}" type="pres">
      <dgm:prSet presAssocID="{7F53D0BE-95D6-42EB-9B95-ED84A9E3494A}" presName="linNode" presStyleCnt="0"/>
      <dgm:spPr/>
    </dgm:pt>
    <dgm:pt modelId="{4B01E353-979F-419A-B5D9-88524E1894ED}" type="pres">
      <dgm:prSet presAssocID="{7F53D0BE-95D6-42EB-9B95-ED84A9E3494A}" presName="parentText" presStyleLbl="solidFgAcc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8B963E1D-E186-4700-B540-AA3BBEB82365}" type="pres">
      <dgm:prSet presAssocID="{7F53D0BE-95D6-42EB-9B95-ED84A9E3494A}" presName="descendantText" presStyleLbl="align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39D5D1D-BA9E-490C-A1B5-F7C0498DFFFE}" type="pres">
      <dgm:prSet presAssocID="{2EBAA42C-1EBC-4573-B61B-F45344318D0E}" presName="sp" presStyleCnt="0"/>
      <dgm:spPr/>
    </dgm:pt>
    <dgm:pt modelId="{8B526F59-BBDD-4511-BF3E-E28CBBE78754}" type="pres">
      <dgm:prSet presAssocID="{4F0A4D26-C764-4903-BBC6-217741DD1E1D}" presName="linNode" presStyleCnt="0"/>
      <dgm:spPr/>
    </dgm:pt>
    <dgm:pt modelId="{9B485FFE-07BF-4AEC-9AD1-18C5025D1921}" type="pres">
      <dgm:prSet presAssocID="{4F0A4D26-C764-4903-BBC6-217741DD1E1D}" presName="parentText" presStyleLbl="solidFgAcc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BBB43E7-ABEF-432C-A161-5608480B516D}" type="pres">
      <dgm:prSet presAssocID="{4F0A4D26-C764-4903-BBC6-217741DD1E1D}" presName="descendantText" presStyleLbl="align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0712E1C6-581B-4DAA-8F20-8CDBFED82AD9}" type="pres">
      <dgm:prSet presAssocID="{F272E4A7-F5D8-41EC-B294-5ECCCF8AF2D5}" presName="sp" presStyleCnt="0"/>
      <dgm:spPr/>
    </dgm:pt>
    <dgm:pt modelId="{D5558D12-65F5-423E-9F29-F1E59E224ED2}" type="pres">
      <dgm:prSet presAssocID="{40F2FC39-F20F-40E1-8B5A-7C22336ED24E}" presName="linNode" presStyleCnt="0"/>
      <dgm:spPr/>
    </dgm:pt>
    <dgm:pt modelId="{3CF700CF-A662-49B4-AFC4-F35151927F28}" type="pres">
      <dgm:prSet presAssocID="{40F2FC39-F20F-40E1-8B5A-7C22336ED24E}" presName="parentText" presStyleLbl="solidFgAcc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B840E53-4799-4F18-AA60-A9D424D7DB6A}" type="pres">
      <dgm:prSet presAssocID="{40F2FC39-F20F-40E1-8B5A-7C22336ED24E}" presName="descendantText" presStyleLbl="align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A5B52BE9-F7B9-49B9-995D-179923105A76}" srcId="{2440E905-8978-44B5-A3D3-F2081305A62A}" destId="{7F53D0BE-95D6-42EB-9B95-ED84A9E3494A}" srcOrd="2" destOrd="0" parTransId="{F04A9176-E5DD-44F3-8F5B-8559FFA636E1}" sibTransId="{2EBAA42C-1EBC-4573-B61B-F45344318D0E}"/>
    <dgm:cxn modelId="{E71D1F1D-1F0D-4D2A-95F8-4B991BA85AE3}" type="presOf" srcId="{7F53D0BE-95D6-42EB-9B95-ED84A9E3494A}" destId="{4B01E353-979F-419A-B5D9-88524E1894ED}" srcOrd="0" destOrd="0" presId="urn:microsoft.com/office/officeart/2016/7/layout/VerticalHollowActionList"/>
    <dgm:cxn modelId="{992C0AC2-FCCD-4F05-B40F-2606A2BA8D74}" srcId="{2440E905-8978-44B5-A3D3-F2081305A62A}" destId="{6EE78A4C-792F-4348-BADE-20E019205002}" srcOrd="1" destOrd="0" parTransId="{E896FB6F-A8CC-44A7-85DA-DA0843B5989D}" sibTransId="{97566B68-A409-4C5F-9E8E-2DF5BC8E0119}"/>
    <dgm:cxn modelId="{CA5304CB-541F-4304-9125-86FF04B53E88}" srcId="{87288F93-2A4B-48B8-B992-159B8F69C6FD}" destId="{C44EEB67-E7BF-4F91-A2A9-A8FB5488AFCF}" srcOrd="0" destOrd="0" parTransId="{E11D0E02-C364-4266-AD8D-CDB700811170}" sibTransId="{CA890A33-651D-4C1A-B599-60B2A237EB35}"/>
    <dgm:cxn modelId="{6766A556-929F-4F63-BEFA-FF92B58F48B2}" srcId="{6EE78A4C-792F-4348-BADE-20E019205002}" destId="{701D1AE7-43AD-44D0-A8DD-6E44E62A7A77}" srcOrd="0" destOrd="0" parTransId="{0764892A-AC5F-4978-86F4-C746DE3BC57B}" sibTransId="{226000C7-76D9-4543-93F1-8BBC69F8B5B2}"/>
    <dgm:cxn modelId="{F3589872-B040-4FB2-8726-571CF7B04323}" srcId="{2440E905-8978-44B5-A3D3-F2081305A62A}" destId="{40F2FC39-F20F-40E1-8B5A-7C22336ED24E}" srcOrd="4" destOrd="0" parTransId="{23EE271B-4E17-45B6-8A4A-9BB09E217BA4}" sibTransId="{F5AB872B-FAB1-49A2-B5FC-CE3C0DB5CF4C}"/>
    <dgm:cxn modelId="{83BE032C-7D6F-481C-8AE6-867FEF457A5B}" type="presOf" srcId="{A05C5EF5-B87B-4749-BAF6-FB1495FC21AC}" destId="{9B840E53-4799-4F18-AA60-A9D424D7DB6A}" srcOrd="0" destOrd="0" presId="urn:microsoft.com/office/officeart/2016/7/layout/VerticalHollowActionList"/>
    <dgm:cxn modelId="{A113A85C-03A7-4EFC-91FA-E46CF1DD4813}" srcId="{2440E905-8978-44B5-A3D3-F2081305A62A}" destId="{87288F93-2A4B-48B8-B992-159B8F69C6FD}" srcOrd="0" destOrd="0" parTransId="{D9E7D64B-03AB-4E8B-977A-CB02957A90C3}" sibTransId="{A550DF27-2067-4764-89E5-BF7BC2F90232}"/>
    <dgm:cxn modelId="{A8682811-8EEA-413F-A9BE-E753CBB80F36}" type="presOf" srcId="{4F0A4D26-C764-4903-BBC6-217741DD1E1D}" destId="{9B485FFE-07BF-4AEC-9AD1-18C5025D1921}" srcOrd="0" destOrd="0" presId="urn:microsoft.com/office/officeart/2016/7/layout/VerticalHollowActionList"/>
    <dgm:cxn modelId="{5AF1B62C-AADB-4BD7-8334-19DA8828A993}" srcId="{7F53D0BE-95D6-42EB-9B95-ED84A9E3494A}" destId="{1F8844C9-0226-46CD-BE91-48FCE961187D}" srcOrd="0" destOrd="0" parTransId="{CC01869F-A6AB-4890-AAB7-528D16AB6A5A}" sibTransId="{EAFABF23-D9A9-4C9D-96B8-5A3C7F51A788}"/>
    <dgm:cxn modelId="{FA3A82BF-48DD-4486-B0F1-B84E6548071B}" type="presOf" srcId="{997EA101-661A-41BA-B638-6CC8EAE051B2}" destId="{9BBB43E7-ABEF-432C-A161-5608480B516D}" srcOrd="0" destOrd="0" presId="urn:microsoft.com/office/officeart/2016/7/layout/VerticalHollowActionList"/>
    <dgm:cxn modelId="{A197C6A6-EA61-4811-8FF6-B0E77E4B62D1}" srcId="{40F2FC39-F20F-40E1-8B5A-7C22336ED24E}" destId="{A05C5EF5-B87B-4749-BAF6-FB1495FC21AC}" srcOrd="0" destOrd="0" parTransId="{5730CC67-3E4A-41FD-B50B-1CD83612A9FB}" sibTransId="{D183AEE5-6896-48C0-ACDA-8EE8C2E79373}"/>
    <dgm:cxn modelId="{441E9ED8-DC74-456B-9C41-B9E47398731F}" type="presOf" srcId="{87288F93-2A4B-48B8-B992-159B8F69C6FD}" destId="{D351DF28-8505-4847-98B3-D902C6B9C6FE}" srcOrd="0" destOrd="0" presId="urn:microsoft.com/office/officeart/2016/7/layout/VerticalHollowActionList"/>
    <dgm:cxn modelId="{F9CCCF14-FED8-4371-8251-A159871B30D5}" type="presOf" srcId="{6EE78A4C-792F-4348-BADE-20E019205002}" destId="{EBED15C4-7492-45A3-9FB8-BC188F4562F7}" srcOrd="0" destOrd="0" presId="urn:microsoft.com/office/officeart/2016/7/layout/VerticalHollowActionList"/>
    <dgm:cxn modelId="{FE16B693-CD4A-40E5-8C3C-642D7137473C}" type="presOf" srcId="{2440E905-8978-44B5-A3D3-F2081305A62A}" destId="{2D53CEED-BFD0-4A31-8CD6-E55B6027630A}" srcOrd="0" destOrd="0" presId="urn:microsoft.com/office/officeart/2016/7/layout/VerticalHollowActionList"/>
    <dgm:cxn modelId="{39C0823F-4C5E-446A-A092-BF8297FC50E7}" srcId="{2440E905-8978-44B5-A3D3-F2081305A62A}" destId="{4F0A4D26-C764-4903-BBC6-217741DD1E1D}" srcOrd="3" destOrd="0" parTransId="{AF004852-89E9-4C43-9884-FF7EC3FC08A6}" sibTransId="{F272E4A7-F5D8-41EC-B294-5ECCCF8AF2D5}"/>
    <dgm:cxn modelId="{AD6BE65A-BBA8-41DC-9E46-2BD19BAFAFFA}" srcId="{4F0A4D26-C764-4903-BBC6-217741DD1E1D}" destId="{997EA101-661A-41BA-B638-6CC8EAE051B2}" srcOrd="0" destOrd="0" parTransId="{F8519E47-4900-4CA5-82D0-E8E35F9CE316}" sibTransId="{4A466BE7-8FAD-4211-AF22-472D1FE738BA}"/>
    <dgm:cxn modelId="{4B4AA618-280F-48F3-97ED-9A2529C8A088}" type="presOf" srcId="{C44EEB67-E7BF-4F91-A2A9-A8FB5488AFCF}" destId="{C0A90D91-0046-4212-994E-70F8EC8ABF38}" srcOrd="0" destOrd="0" presId="urn:microsoft.com/office/officeart/2016/7/layout/VerticalHollowActionList"/>
    <dgm:cxn modelId="{7CC5DC61-2390-4BCB-A2A6-99513E704E79}" type="presOf" srcId="{1F8844C9-0226-46CD-BE91-48FCE961187D}" destId="{8B963E1D-E186-4700-B540-AA3BBEB82365}" srcOrd="0" destOrd="0" presId="urn:microsoft.com/office/officeart/2016/7/layout/VerticalHollowActionList"/>
    <dgm:cxn modelId="{7CAD177A-D469-453C-B5FE-98890361260C}" type="presOf" srcId="{40F2FC39-F20F-40E1-8B5A-7C22336ED24E}" destId="{3CF700CF-A662-49B4-AFC4-F35151927F28}" srcOrd="0" destOrd="0" presId="urn:microsoft.com/office/officeart/2016/7/layout/VerticalHollowActionList"/>
    <dgm:cxn modelId="{839A310C-BE61-4D20-9B5B-2A8EF4AF15DB}" type="presOf" srcId="{701D1AE7-43AD-44D0-A8DD-6E44E62A7A77}" destId="{D7D22429-7154-4D69-B178-A2CA324839AB}" srcOrd="0" destOrd="0" presId="urn:microsoft.com/office/officeart/2016/7/layout/VerticalHollowActionList"/>
    <dgm:cxn modelId="{9319FC73-67BA-423C-9615-678E61BC4107}" type="presParOf" srcId="{2D53CEED-BFD0-4A31-8CD6-E55B6027630A}" destId="{62E262EC-6FA5-46C4-9589-2E9F59E912CF}" srcOrd="0" destOrd="0" presId="urn:microsoft.com/office/officeart/2016/7/layout/VerticalHollowActionList"/>
    <dgm:cxn modelId="{7C9BC757-8DF0-42F8-AE78-F1B89DC40A3F}" type="presParOf" srcId="{62E262EC-6FA5-46C4-9589-2E9F59E912CF}" destId="{D351DF28-8505-4847-98B3-D902C6B9C6FE}" srcOrd="0" destOrd="0" presId="urn:microsoft.com/office/officeart/2016/7/layout/VerticalHollowActionList"/>
    <dgm:cxn modelId="{70F8D165-CAE5-42F1-90E1-15524EE1E43A}" type="presParOf" srcId="{62E262EC-6FA5-46C4-9589-2E9F59E912CF}" destId="{C0A90D91-0046-4212-994E-70F8EC8ABF38}" srcOrd="1" destOrd="0" presId="urn:microsoft.com/office/officeart/2016/7/layout/VerticalHollowActionList"/>
    <dgm:cxn modelId="{F8CF46A1-CE1B-4E59-8850-9B519EAEC418}" type="presParOf" srcId="{2D53CEED-BFD0-4A31-8CD6-E55B6027630A}" destId="{6A815818-9189-4A49-B901-EF35567042D9}" srcOrd="1" destOrd="0" presId="urn:microsoft.com/office/officeart/2016/7/layout/VerticalHollowActionList"/>
    <dgm:cxn modelId="{0C5C6DB1-742C-4756-B61B-50B8955F0729}" type="presParOf" srcId="{2D53CEED-BFD0-4A31-8CD6-E55B6027630A}" destId="{CD267683-7A26-45E5-9D1C-D4995C7693F7}" srcOrd="2" destOrd="0" presId="urn:microsoft.com/office/officeart/2016/7/layout/VerticalHollowActionList"/>
    <dgm:cxn modelId="{92ACBBC7-0227-433E-A2F6-A09A2CF6A8E3}" type="presParOf" srcId="{CD267683-7A26-45E5-9D1C-D4995C7693F7}" destId="{EBED15C4-7492-45A3-9FB8-BC188F4562F7}" srcOrd="0" destOrd="0" presId="urn:microsoft.com/office/officeart/2016/7/layout/VerticalHollowActionList"/>
    <dgm:cxn modelId="{F1263C22-CE17-4C91-9DA7-D1C99247A237}" type="presParOf" srcId="{CD267683-7A26-45E5-9D1C-D4995C7693F7}" destId="{D7D22429-7154-4D69-B178-A2CA324839AB}" srcOrd="1" destOrd="0" presId="urn:microsoft.com/office/officeart/2016/7/layout/VerticalHollowActionList"/>
    <dgm:cxn modelId="{BE9CAEB7-F2DC-44A2-B6C5-BD6FFD84BBC8}" type="presParOf" srcId="{2D53CEED-BFD0-4A31-8CD6-E55B6027630A}" destId="{B08ADFCE-9A49-4069-AD7F-676876107D9E}" srcOrd="3" destOrd="0" presId="urn:microsoft.com/office/officeart/2016/7/layout/VerticalHollowActionList"/>
    <dgm:cxn modelId="{0BEC1BE5-0C8B-4DE5-8D85-081043154A06}" type="presParOf" srcId="{2D53CEED-BFD0-4A31-8CD6-E55B6027630A}" destId="{BBF3AAA3-4A1C-4C93-9D62-1D3A14E9D4DD}" srcOrd="4" destOrd="0" presId="urn:microsoft.com/office/officeart/2016/7/layout/VerticalHollowActionList"/>
    <dgm:cxn modelId="{80077158-ED40-4914-889D-4833E98BABB4}" type="presParOf" srcId="{BBF3AAA3-4A1C-4C93-9D62-1D3A14E9D4DD}" destId="{4B01E353-979F-419A-B5D9-88524E1894ED}" srcOrd="0" destOrd="0" presId="urn:microsoft.com/office/officeart/2016/7/layout/VerticalHollowActionList"/>
    <dgm:cxn modelId="{BBB0E775-F0B0-406F-ADB8-57C9DD4C2A55}" type="presParOf" srcId="{BBF3AAA3-4A1C-4C93-9D62-1D3A14E9D4DD}" destId="{8B963E1D-E186-4700-B540-AA3BBEB82365}" srcOrd="1" destOrd="0" presId="urn:microsoft.com/office/officeart/2016/7/layout/VerticalHollowActionList"/>
    <dgm:cxn modelId="{92532B0F-7D21-4D6D-9386-77E80FB574C8}" type="presParOf" srcId="{2D53CEED-BFD0-4A31-8CD6-E55B6027630A}" destId="{839D5D1D-BA9E-490C-A1B5-F7C0498DFFFE}" srcOrd="5" destOrd="0" presId="urn:microsoft.com/office/officeart/2016/7/layout/VerticalHollowActionList"/>
    <dgm:cxn modelId="{71B67D80-1DA6-4372-A793-D4965E3E34F8}" type="presParOf" srcId="{2D53CEED-BFD0-4A31-8CD6-E55B6027630A}" destId="{8B526F59-BBDD-4511-BF3E-E28CBBE78754}" srcOrd="6" destOrd="0" presId="urn:microsoft.com/office/officeart/2016/7/layout/VerticalHollowActionList"/>
    <dgm:cxn modelId="{56ACA615-C30C-430C-80AE-2440EFBEB7FB}" type="presParOf" srcId="{8B526F59-BBDD-4511-BF3E-E28CBBE78754}" destId="{9B485FFE-07BF-4AEC-9AD1-18C5025D1921}" srcOrd="0" destOrd="0" presId="urn:microsoft.com/office/officeart/2016/7/layout/VerticalHollowActionList"/>
    <dgm:cxn modelId="{F418EBC8-8D8E-4C6F-9D33-114D1FE48E34}" type="presParOf" srcId="{8B526F59-BBDD-4511-BF3E-E28CBBE78754}" destId="{9BBB43E7-ABEF-432C-A161-5608480B516D}" srcOrd="1" destOrd="0" presId="urn:microsoft.com/office/officeart/2016/7/layout/VerticalHollowActionList"/>
    <dgm:cxn modelId="{09B68E8D-3147-4244-B118-6B8138DE559A}" type="presParOf" srcId="{2D53CEED-BFD0-4A31-8CD6-E55B6027630A}" destId="{0712E1C6-581B-4DAA-8F20-8CDBFED82AD9}" srcOrd="7" destOrd="0" presId="urn:microsoft.com/office/officeart/2016/7/layout/VerticalHollowActionList"/>
    <dgm:cxn modelId="{52399AA3-1C43-4833-9CE4-368D5DFA3050}" type="presParOf" srcId="{2D53CEED-BFD0-4A31-8CD6-E55B6027630A}" destId="{D5558D12-65F5-423E-9F29-F1E59E224ED2}" srcOrd="8" destOrd="0" presId="urn:microsoft.com/office/officeart/2016/7/layout/VerticalHollowActionList"/>
    <dgm:cxn modelId="{58F3D77F-75E9-4422-804E-9D2AB1752189}" type="presParOf" srcId="{D5558D12-65F5-423E-9F29-F1E59E224ED2}" destId="{3CF700CF-A662-49B4-AFC4-F35151927F28}" srcOrd="0" destOrd="0" presId="urn:microsoft.com/office/officeart/2016/7/layout/VerticalHollowActionList"/>
    <dgm:cxn modelId="{32E00854-55D3-4EE3-8A5D-BD1A5EBBE5B7}" type="presParOf" srcId="{D5558D12-65F5-423E-9F29-F1E59E224ED2}" destId="{9B840E53-4799-4F18-AA60-A9D424D7DB6A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339EE9-637A-4DB0-BB19-3EF7E68D6EA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DCDDF3-6EC8-43C4-A551-CB3124C9EF16}">
      <dgm:prSet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en-AU" b="1" dirty="0">
              <a:solidFill>
                <a:schemeClr val="tx1"/>
              </a:solidFill>
              <a:latin typeface="Century Gothic" panose="020B0502020202020204" pitchFamily="34" charset="0"/>
            </a:rPr>
            <a:t>Draw up </a:t>
          </a:r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a </a:t>
          </a:r>
          <a:r>
            <a:rPr lang="en-AU" b="1" dirty="0">
              <a:solidFill>
                <a:schemeClr val="tx1"/>
              </a:solidFill>
              <a:latin typeface="Century Gothic" panose="020B0502020202020204" pitchFamily="34" charset="0"/>
            </a:rPr>
            <a:t>timetable for the animal’s time with </a:t>
          </a:r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you.</a:t>
          </a:r>
          <a:endParaRPr lang="en-US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A15EAD2-9D8A-4450-9BB3-10EA097384BD}" type="parTrans" cxnId="{BEF1C101-18E9-424D-85C3-9F103A7557FF}">
      <dgm:prSet/>
      <dgm:spPr/>
      <dgm:t>
        <a:bodyPr/>
        <a:lstStyle/>
        <a:p>
          <a:endParaRPr lang="en-US"/>
        </a:p>
      </dgm:t>
    </dgm:pt>
    <dgm:pt modelId="{4AE10206-03D3-4CB2-B771-A45EC0D5923A}" type="sibTrans" cxnId="{BEF1C101-18E9-424D-85C3-9F103A7557FF}">
      <dgm:prSet/>
      <dgm:spPr/>
      <dgm:t>
        <a:bodyPr/>
        <a:lstStyle/>
        <a:p>
          <a:endParaRPr lang="en-US"/>
        </a:p>
      </dgm:t>
    </dgm:pt>
    <dgm:pt modelId="{F6CDF3D0-89D1-4690-ADCC-A8349FB9A6B7}">
      <dgm:prSet/>
      <dgm:spPr/>
      <dgm:t>
        <a:bodyPr/>
        <a:lstStyle/>
        <a:p>
          <a:pPr algn="l"/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Use a spreadsheet to plan your timetable.</a:t>
          </a:r>
          <a:endParaRPr lang="en-US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4C9E69D-2337-4F20-9B49-DE5ABFDE05D2}" type="parTrans" cxnId="{6D12FC65-4967-46D1-B2B3-C4811AF0AA0F}">
      <dgm:prSet/>
      <dgm:spPr/>
      <dgm:t>
        <a:bodyPr/>
        <a:lstStyle/>
        <a:p>
          <a:endParaRPr lang="en-US"/>
        </a:p>
      </dgm:t>
    </dgm:pt>
    <dgm:pt modelId="{169D967C-21E0-4FB9-B2AB-2D1F0E8688CF}" type="sibTrans" cxnId="{6D12FC65-4967-46D1-B2B3-C4811AF0AA0F}">
      <dgm:prSet/>
      <dgm:spPr/>
      <dgm:t>
        <a:bodyPr/>
        <a:lstStyle/>
        <a:p>
          <a:endParaRPr lang="en-US"/>
        </a:p>
      </dgm:t>
    </dgm:pt>
    <dgm:pt modelId="{E0BF4209-C763-4CDB-94A1-BE0A39BF34F7}">
      <dgm:prSet/>
      <dgm:spPr/>
      <dgm:t>
        <a:bodyPr/>
        <a:lstStyle/>
        <a:p>
          <a:pPr algn="l"/>
          <a:r>
            <a:rPr lang="en-US" b="1" dirty="0" smtClean="0">
              <a:solidFill>
                <a:schemeClr val="tx1"/>
              </a:solidFill>
              <a:latin typeface="Century Gothic" panose="020B0502020202020204" pitchFamily="34" charset="0"/>
            </a:rPr>
            <a:t>Include any teach lead time, school holidays and Show dates including your final Show date.</a:t>
          </a:r>
          <a:endParaRPr lang="en-US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CC74A91D-A2D6-49E7-9D3C-AAE6E22E31E8}" type="parTrans" cxnId="{6AB3FF85-FA86-4D61-93D2-CD107AC7E97E}">
      <dgm:prSet/>
      <dgm:spPr/>
      <dgm:t>
        <a:bodyPr/>
        <a:lstStyle/>
        <a:p>
          <a:endParaRPr lang="en-US"/>
        </a:p>
      </dgm:t>
    </dgm:pt>
    <dgm:pt modelId="{74983A73-9FBC-4F2E-8637-18FC512F2750}" type="sibTrans" cxnId="{6AB3FF85-FA86-4D61-93D2-CD107AC7E97E}">
      <dgm:prSet/>
      <dgm:spPr/>
      <dgm:t>
        <a:bodyPr/>
        <a:lstStyle/>
        <a:p>
          <a:endParaRPr lang="en-US"/>
        </a:p>
      </dgm:t>
    </dgm:pt>
    <dgm:pt modelId="{A8C791B2-F498-4206-B8A8-BB1BFD7451F1}" type="pres">
      <dgm:prSet presAssocID="{83339EE9-637A-4DB0-BB19-3EF7E68D6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91AA86-7B59-4519-9B11-0191F69D3E29}" type="pres">
      <dgm:prSet presAssocID="{87DCDDF3-6EC8-43C4-A551-CB3124C9EF16}" presName="parentText" presStyleLbl="node1" presStyleIdx="0" presStyleCnt="3" custLinFactNeighborX="430" custLinFactNeighborY="-98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EFC4F-1457-4885-A3ED-3D43FC55E77A}" type="pres">
      <dgm:prSet presAssocID="{4AE10206-03D3-4CB2-B771-A45EC0D5923A}" presName="spacer" presStyleCnt="0"/>
      <dgm:spPr/>
    </dgm:pt>
    <dgm:pt modelId="{8E2EAE4D-EED8-4798-AF9B-E3C8E05987F9}" type="pres">
      <dgm:prSet presAssocID="{F6CDF3D0-89D1-4690-ADCC-A8349FB9A6B7}" presName="parentText" presStyleLbl="node1" presStyleIdx="1" presStyleCnt="3" custLinFactNeighborX="108" custLinFactNeighborY="56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6F7BB5-C2B4-4E7B-8166-D475C2038D03}" type="pres">
      <dgm:prSet presAssocID="{169D967C-21E0-4FB9-B2AB-2D1F0E8688CF}" presName="spacer" presStyleCnt="0"/>
      <dgm:spPr/>
    </dgm:pt>
    <dgm:pt modelId="{14C16FA0-A165-4D2B-968C-50C0DD9F1014}" type="pres">
      <dgm:prSet presAssocID="{E0BF4209-C763-4CDB-94A1-BE0A39BF34F7}" presName="parentText" presStyleLbl="node1" presStyleIdx="2" presStyleCnt="3" custLinFactNeighborX="168" custLinFactNeighborY="96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7FA81-93E2-4E99-AB94-AF113A3739A9}" type="presOf" srcId="{87DCDDF3-6EC8-43C4-A551-CB3124C9EF16}" destId="{4F91AA86-7B59-4519-9B11-0191F69D3E29}" srcOrd="0" destOrd="0" presId="urn:microsoft.com/office/officeart/2005/8/layout/vList2"/>
    <dgm:cxn modelId="{6D12FC65-4967-46D1-B2B3-C4811AF0AA0F}" srcId="{83339EE9-637A-4DB0-BB19-3EF7E68D6EA2}" destId="{F6CDF3D0-89D1-4690-ADCC-A8349FB9A6B7}" srcOrd="1" destOrd="0" parTransId="{74C9E69D-2337-4F20-9B49-DE5ABFDE05D2}" sibTransId="{169D967C-21E0-4FB9-B2AB-2D1F0E8688CF}"/>
    <dgm:cxn modelId="{6AB3FF85-FA86-4D61-93D2-CD107AC7E97E}" srcId="{83339EE9-637A-4DB0-BB19-3EF7E68D6EA2}" destId="{E0BF4209-C763-4CDB-94A1-BE0A39BF34F7}" srcOrd="2" destOrd="0" parTransId="{CC74A91D-A2D6-49E7-9D3C-AAE6E22E31E8}" sibTransId="{74983A73-9FBC-4F2E-8637-18FC512F2750}"/>
    <dgm:cxn modelId="{1114BB65-A820-4178-B292-D8FCFEA9FEAB}" type="presOf" srcId="{E0BF4209-C763-4CDB-94A1-BE0A39BF34F7}" destId="{14C16FA0-A165-4D2B-968C-50C0DD9F1014}" srcOrd="0" destOrd="0" presId="urn:microsoft.com/office/officeart/2005/8/layout/vList2"/>
    <dgm:cxn modelId="{BEF1C101-18E9-424D-85C3-9F103A7557FF}" srcId="{83339EE9-637A-4DB0-BB19-3EF7E68D6EA2}" destId="{87DCDDF3-6EC8-43C4-A551-CB3124C9EF16}" srcOrd="0" destOrd="0" parTransId="{EA15EAD2-9D8A-4450-9BB3-10EA097384BD}" sibTransId="{4AE10206-03D3-4CB2-B771-A45EC0D5923A}"/>
    <dgm:cxn modelId="{54FBE629-3B2B-4660-AABE-4BBABDE11FDA}" type="presOf" srcId="{F6CDF3D0-89D1-4690-ADCC-A8349FB9A6B7}" destId="{8E2EAE4D-EED8-4798-AF9B-E3C8E05987F9}" srcOrd="0" destOrd="0" presId="urn:microsoft.com/office/officeart/2005/8/layout/vList2"/>
    <dgm:cxn modelId="{CE35AAA3-7C17-48C3-82D8-87299D64FA7C}" type="presOf" srcId="{83339EE9-637A-4DB0-BB19-3EF7E68D6EA2}" destId="{A8C791B2-F498-4206-B8A8-BB1BFD7451F1}" srcOrd="0" destOrd="0" presId="urn:microsoft.com/office/officeart/2005/8/layout/vList2"/>
    <dgm:cxn modelId="{1BB7AE3A-93DF-4079-8CAC-4EE0B7ADDA9E}" type="presParOf" srcId="{A8C791B2-F498-4206-B8A8-BB1BFD7451F1}" destId="{4F91AA86-7B59-4519-9B11-0191F69D3E29}" srcOrd="0" destOrd="0" presId="urn:microsoft.com/office/officeart/2005/8/layout/vList2"/>
    <dgm:cxn modelId="{1C08A179-2654-4DAD-B509-24AFA7D182F8}" type="presParOf" srcId="{A8C791B2-F498-4206-B8A8-BB1BFD7451F1}" destId="{0FCEFC4F-1457-4885-A3ED-3D43FC55E77A}" srcOrd="1" destOrd="0" presId="urn:microsoft.com/office/officeart/2005/8/layout/vList2"/>
    <dgm:cxn modelId="{6177181B-0FAB-4FD3-8649-6ED07E6A6D92}" type="presParOf" srcId="{A8C791B2-F498-4206-B8A8-BB1BFD7451F1}" destId="{8E2EAE4D-EED8-4798-AF9B-E3C8E05987F9}" srcOrd="2" destOrd="0" presId="urn:microsoft.com/office/officeart/2005/8/layout/vList2"/>
    <dgm:cxn modelId="{FDEB2ED6-09E1-4EDA-BA6D-7AD77F459585}" type="presParOf" srcId="{A8C791B2-F498-4206-B8A8-BB1BFD7451F1}" destId="{8C6F7BB5-C2B4-4E7B-8166-D475C2038D03}" srcOrd="3" destOrd="0" presId="urn:microsoft.com/office/officeart/2005/8/layout/vList2"/>
    <dgm:cxn modelId="{F8A2E166-48D8-4E69-B0F3-2904865CAE77}" type="presParOf" srcId="{A8C791B2-F498-4206-B8A8-BB1BFD7451F1}" destId="{14C16FA0-A165-4D2B-968C-50C0DD9F101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A90D91-0046-4212-994E-70F8EC8ABF38}">
      <dsp:nvSpPr>
        <dsp:cNvPr id="0" name=""/>
        <dsp:cNvSpPr/>
      </dsp:nvSpPr>
      <dsp:spPr>
        <a:xfrm>
          <a:off x="1483352" y="1876"/>
          <a:ext cx="5933408" cy="8235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5" tIns="209182" rIns="115125" bIns="20918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Settle the animal by having a mate or two to be </a:t>
          </a: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with</a:t>
          </a:r>
          <a:r>
            <a:rPr lang="en-US" sz="15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.</a:t>
          </a:r>
          <a:endParaRPr lang="en-US" sz="15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483352" y="1876"/>
        <a:ext cx="5933408" cy="823552"/>
      </dsp:txXfrm>
    </dsp:sp>
    <dsp:sp modelId="{D351DF28-8505-4847-98B3-D902C6B9C6FE}">
      <dsp:nvSpPr>
        <dsp:cNvPr id="0" name=""/>
        <dsp:cNvSpPr/>
      </dsp:nvSpPr>
      <dsp:spPr>
        <a:xfrm>
          <a:off x="0" y="1876"/>
          <a:ext cx="1483352" cy="823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94" tIns="81349" rIns="78494" bIns="81349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 Black" panose="020B0A04020102020204" pitchFamily="34" charset="0"/>
            </a:rPr>
            <a:t>Settle</a:t>
          </a:r>
        </a:p>
      </dsp:txBody>
      <dsp:txXfrm>
        <a:off x="0" y="1876"/>
        <a:ext cx="1483352" cy="823552"/>
      </dsp:txXfrm>
    </dsp:sp>
    <dsp:sp modelId="{D7D22429-7154-4D69-B178-A2CA324839AB}">
      <dsp:nvSpPr>
        <dsp:cNvPr id="0" name=""/>
        <dsp:cNvSpPr/>
      </dsp:nvSpPr>
      <dsp:spPr>
        <a:xfrm>
          <a:off x="1483352" y="874842"/>
          <a:ext cx="5933408" cy="823552"/>
        </a:xfrm>
        <a:prstGeom prst="rect">
          <a:avLst/>
        </a:prstGeom>
        <a:solidFill>
          <a:schemeClr val="accent2">
            <a:hueOff val="-2208015"/>
            <a:satOff val="-25000"/>
            <a:lumOff val="8823"/>
            <a:alphaOff val="0"/>
          </a:schemeClr>
        </a:solidFill>
        <a:ln w="15875" cap="flat" cmpd="sng" algn="ctr">
          <a:solidFill>
            <a:schemeClr val="accent2">
              <a:hueOff val="-2208015"/>
              <a:satOff val="-25000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5" tIns="209182" rIns="115125" bIns="20918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Fresh water, cereal hay and </a:t>
          </a: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shade</a:t>
          </a:r>
          <a:r>
            <a:rPr lang="en-US" sz="15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.</a:t>
          </a:r>
          <a:endParaRPr lang="en-US" sz="15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483352" y="874842"/>
        <a:ext cx="5933408" cy="823552"/>
      </dsp:txXfrm>
    </dsp:sp>
    <dsp:sp modelId="{EBED15C4-7492-45A3-9FB8-BC188F4562F7}">
      <dsp:nvSpPr>
        <dsp:cNvPr id="0" name=""/>
        <dsp:cNvSpPr/>
      </dsp:nvSpPr>
      <dsp:spPr>
        <a:xfrm>
          <a:off x="0" y="870452"/>
          <a:ext cx="1483352" cy="823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2208015"/>
              <a:satOff val="-25000"/>
              <a:lumOff val="8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94" tIns="81349" rIns="78494" bIns="81349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 Black" panose="020B0A04020102020204" pitchFamily="34" charset="0"/>
            </a:rPr>
            <a:t>Water</a:t>
          </a:r>
        </a:p>
      </dsp:txBody>
      <dsp:txXfrm>
        <a:off x="0" y="870452"/>
        <a:ext cx="1483352" cy="823552"/>
      </dsp:txXfrm>
    </dsp:sp>
    <dsp:sp modelId="{8B963E1D-E186-4700-B540-AA3BBEB82365}">
      <dsp:nvSpPr>
        <dsp:cNvPr id="0" name=""/>
        <dsp:cNvSpPr/>
      </dsp:nvSpPr>
      <dsp:spPr>
        <a:xfrm>
          <a:off x="1483352" y="1747807"/>
          <a:ext cx="5933408" cy="823552"/>
        </a:xfrm>
        <a:prstGeom prst="rect">
          <a:avLst/>
        </a:prstGeom>
        <a:solidFill>
          <a:schemeClr val="accent2">
            <a:hueOff val="-4416030"/>
            <a:satOff val="-50000"/>
            <a:lumOff val="17647"/>
            <a:alphaOff val="0"/>
          </a:schemeClr>
        </a:solidFill>
        <a:ln w="15875" cap="flat" cmpd="sng" algn="ctr">
          <a:solidFill>
            <a:schemeClr val="accent2">
              <a:hueOff val="-4416030"/>
              <a:satOff val="-50000"/>
              <a:lumOff val="1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5" tIns="209182" rIns="115125" bIns="20918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Let the animal meet the new </a:t>
          </a: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home</a:t>
          </a:r>
          <a:r>
            <a:rPr lang="en-US" sz="1600" b="1" kern="1200" dirty="0" smtClean="0">
              <a:solidFill>
                <a:schemeClr val="tx1"/>
              </a:solidFill>
              <a:latin typeface="Montserrat" panose="00000500000000000000" pitchFamily="50" charset="0"/>
            </a:rPr>
            <a:t>. </a:t>
          </a:r>
          <a:endParaRPr lang="en-US" sz="1600" b="1" kern="1200" dirty="0">
            <a:solidFill>
              <a:schemeClr val="tx1"/>
            </a:solidFill>
            <a:latin typeface="Montserrat" panose="00000500000000000000" pitchFamily="50" charset="0"/>
          </a:endParaRPr>
        </a:p>
      </dsp:txBody>
      <dsp:txXfrm>
        <a:off x="1483352" y="1747807"/>
        <a:ext cx="5933408" cy="823552"/>
      </dsp:txXfrm>
    </dsp:sp>
    <dsp:sp modelId="{4B01E353-979F-419A-B5D9-88524E1894ED}">
      <dsp:nvSpPr>
        <dsp:cNvPr id="0" name=""/>
        <dsp:cNvSpPr/>
      </dsp:nvSpPr>
      <dsp:spPr>
        <a:xfrm>
          <a:off x="0" y="1747807"/>
          <a:ext cx="1483352" cy="823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416030"/>
              <a:satOff val="-50000"/>
              <a:lumOff val="1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94" tIns="81349" rIns="78494" bIns="81349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 Black" panose="020B0A04020102020204" pitchFamily="34" charset="0"/>
            </a:rPr>
            <a:t>Let</a:t>
          </a:r>
        </a:p>
      </dsp:txBody>
      <dsp:txXfrm>
        <a:off x="0" y="1747807"/>
        <a:ext cx="1483352" cy="823552"/>
      </dsp:txXfrm>
    </dsp:sp>
    <dsp:sp modelId="{9BBB43E7-ABEF-432C-A161-5608480B516D}">
      <dsp:nvSpPr>
        <dsp:cNvPr id="0" name=""/>
        <dsp:cNvSpPr/>
      </dsp:nvSpPr>
      <dsp:spPr>
        <a:xfrm>
          <a:off x="1483352" y="2620773"/>
          <a:ext cx="5933408" cy="823552"/>
        </a:xfrm>
        <a:prstGeom prst="rect">
          <a:avLst/>
        </a:prstGeom>
        <a:solidFill>
          <a:schemeClr val="accent2">
            <a:hueOff val="-6624044"/>
            <a:satOff val="-75000"/>
            <a:lumOff val="26470"/>
            <a:alphaOff val="0"/>
          </a:schemeClr>
        </a:solidFill>
        <a:ln w="15875" cap="flat" cmpd="sng" algn="ctr">
          <a:solidFill>
            <a:schemeClr val="accent2">
              <a:hueOff val="-6624044"/>
              <a:satOff val="-75000"/>
              <a:lumOff val="2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5" tIns="209182" rIns="115125" bIns="20918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Other cattle will </a:t>
          </a:r>
          <a:r>
            <a:rPr lang="en-US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teach the animal about the new </a:t>
          </a: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surrounds.</a:t>
          </a:r>
          <a:endParaRPr lang="en-US" sz="16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483352" y="2620773"/>
        <a:ext cx="5933408" cy="823552"/>
      </dsp:txXfrm>
    </dsp:sp>
    <dsp:sp modelId="{9B485FFE-07BF-4AEC-9AD1-18C5025D1921}">
      <dsp:nvSpPr>
        <dsp:cNvPr id="0" name=""/>
        <dsp:cNvSpPr/>
      </dsp:nvSpPr>
      <dsp:spPr>
        <a:xfrm>
          <a:off x="0" y="2620773"/>
          <a:ext cx="1483352" cy="823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6624044"/>
              <a:satOff val="-75000"/>
              <a:lumOff val="26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94" tIns="81349" rIns="78494" bIns="81349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 Black" panose="020B0A04020102020204" pitchFamily="34" charset="0"/>
            </a:rPr>
            <a:t>Teach</a:t>
          </a:r>
        </a:p>
      </dsp:txBody>
      <dsp:txXfrm>
        <a:off x="0" y="2620773"/>
        <a:ext cx="1483352" cy="823552"/>
      </dsp:txXfrm>
    </dsp:sp>
    <dsp:sp modelId="{9B840E53-4799-4F18-AA60-A9D424D7DB6A}">
      <dsp:nvSpPr>
        <dsp:cNvPr id="0" name=""/>
        <dsp:cNvSpPr/>
      </dsp:nvSpPr>
      <dsp:spPr>
        <a:xfrm>
          <a:off x="1483352" y="3493738"/>
          <a:ext cx="5933408" cy="823552"/>
        </a:xfrm>
        <a:prstGeom prst="rect">
          <a:avLst/>
        </a:prstGeom>
        <a:solidFill>
          <a:schemeClr val="accent2">
            <a:hueOff val="-8832059"/>
            <a:satOff val="-100000"/>
            <a:lumOff val="35294"/>
            <a:alphaOff val="0"/>
          </a:schemeClr>
        </a:solidFill>
        <a:ln w="15875" cap="flat" cmpd="sng" algn="ctr">
          <a:solidFill>
            <a:schemeClr val="accent2">
              <a:hueOff val="-8832059"/>
              <a:satOff val="-100000"/>
              <a:lumOff val="3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125" tIns="209182" rIns="115125" bIns="20918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Always have the animals in one group for at least 2 </a:t>
          </a:r>
          <a:r>
            <a:rPr lang="en-US" sz="16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weeks.</a:t>
          </a:r>
          <a:endParaRPr lang="en-US" sz="16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1483352" y="3493738"/>
        <a:ext cx="5933408" cy="823552"/>
      </dsp:txXfrm>
    </dsp:sp>
    <dsp:sp modelId="{3CF700CF-A662-49B4-AFC4-F35151927F28}">
      <dsp:nvSpPr>
        <dsp:cNvPr id="0" name=""/>
        <dsp:cNvSpPr/>
      </dsp:nvSpPr>
      <dsp:spPr>
        <a:xfrm>
          <a:off x="0" y="3493738"/>
          <a:ext cx="1483352" cy="823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8832059"/>
              <a:satOff val="-100000"/>
              <a:lumOff val="3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494" tIns="81349" rIns="78494" bIns="81349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Arial Black" panose="020B0A04020102020204" pitchFamily="34" charset="0"/>
            </a:rPr>
            <a:t>Have</a:t>
          </a:r>
        </a:p>
      </dsp:txBody>
      <dsp:txXfrm>
        <a:off x="0" y="3493738"/>
        <a:ext cx="1483352" cy="8235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91AA86-7B59-4519-9B11-0191F69D3E29}">
      <dsp:nvSpPr>
        <dsp:cNvPr id="0" name=""/>
        <dsp:cNvSpPr/>
      </dsp:nvSpPr>
      <dsp:spPr>
        <a:xfrm>
          <a:off x="0" y="16447"/>
          <a:ext cx="5973527" cy="1286634"/>
        </a:xfrm>
        <a:prstGeom prst="roundRect">
          <a:avLst/>
        </a:prstGeom>
        <a:solidFill>
          <a:schemeClr val="accent4">
            <a:lumMod val="75000"/>
            <a:lumOff val="2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Draw up </a:t>
          </a:r>
          <a:r>
            <a:rPr lang="en-AU" sz="23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a </a:t>
          </a:r>
          <a:r>
            <a:rPr lang="en-AU" sz="2300" b="1" kern="1200" dirty="0">
              <a:solidFill>
                <a:schemeClr val="tx1"/>
              </a:solidFill>
              <a:latin typeface="Century Gothic" panose="020B0502020202020204" pitchFamily="34" charset="0"/>
            </a:rPr>
            <a:t>timetable for the animal’s time with </a:t>
          </a:r>
          <a:r>
            <a:rPr lang="en-AU" sz="23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you.</a:t>
          </a:r>
          <a:endParaRPr lang="en-US" sz="23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16447"/>
        <a:ext cx="5973527" cy="1286634"/>
      </dsp:txXfrm>
    </dsp:sp>
    <dsp:sp modelId="{8E2EAE4D-EED8-4798-AF9B-E3C8E05987F9}">
      <dsp:nvSpPr>
        <dsp:cNvPr id="0" name=""/>
        <dsp:cNvSpPr/>
      </dsp:nvSpPr>
      <dsp:spPr>
        <a:xfrm>
          <a:off x="0" y="1379642"/>
          <a:ext cx="5973527" cy="1286634"/>
        </a:xfrm>
        <a:prstGeom prst="roundRect">
          <a:avLst/>
        </a:prstGeom>
        <a:solidFill>
          <a:schemeClr val="accent2">
            <a:hueOff val="-4416030"/>
            <a:satOff val="-50000"/>
            <a:lumOff val="17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Use a spreadsheet to plan your timetable.</a:t>
          </a:r>
          <a:endParaRPr lang="en-US" sz="23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1379642"/>
        <a:ext cx="5973527" cy="1286634"/>
      </dsp:txXfrm>
    </dsp:sp>
    <dsp:sp modelId="{14C16FA0-A165-4D2B-968C-50C0DD9F1014}">
      <dsp:nvSpPr>
        <dsp:cNvPr id="0" name=""/>
        <dsp:cNvSpPr/>
      </dsp:nvSpPr>
      <dsp:spPr>
        <a:xfrm>
          <a:off x="0" y="2735165"/>
          <a:ext cx="5973527" cy="1286634"/>
        </a:xfrm>
        <a:prstGeom prst="roundRect">
          <a:avLst/>
        </a:prstGeom>
        <a:solidFill>
          <a:schemeClr val="accent2">
            <a:hueOff val="-8832059"/>
            <a:satOff val="-100000"/>
            <a:lumOff val="35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Include any teach lead time, school holidays and Show dates including your final Show date.</a:t>
          </a:r>
          <a:endParaRPr lang="en-US" sz="23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2735165"/>
        <a:ext cx="5973527" cy="1286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4964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6999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27715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86577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6375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70016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05157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62519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394612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06912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95824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6921AB-9F6A-4F0A-BD5D-E9353DFF996D}" type="datetimeFigureOut">
              <a:rPr lang="en-AU" smtClean="0"/>
              <a:pPr/>
              <a:t>22/07/2020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51484D-156F-4A9E-ACD8-BB786D4BB7B9}" type="slidenum">
              <a:rPr lang="en-AU" smtClean="0"/>
              <a:pPr/>
              <a:t>‹#›</a:t>
            </a:fld>
            <a:endParaRPr lang="en-A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222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gritysystems.com.au/on-farm-assurance/national-vendor-declaration-nv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tegritysystems.com.a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hyperlink" Target="http://www.farmbiosecurity.com.au/toolkit/declarations-and-statement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lis.mla.com.au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990" y="1723098"/>
            <a:ext cx="7792118" cy="2150274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Your new cattle have arrived</a:t>
            </a:r>
            <a:endParaRPr lang="en-GB" sz="7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ubtitle 1"/>
          <p:cNvSpPr txBox="1">
            <a:spLocks noGrp="1"/>
          </p:cNvSpPr>
          <p:nvPr>
            <p:ph type="subTitle" idx="1"/>
          </p:nvPr>
        </p:nvSpPr>
        <p:spPr>
          <a:xfrm>
            <a:off x="775179" y="4231404"/>
            <a:ext cx="7543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cap="none" dirty="0" smtClean="0">
                <a:solidFill>
                  <a:schemeClr val="tx1"/>
                </a:solidFill>
              </a:rPr>
              <a:t>Prepared by </a:t>
            </a:r>
            <a:r>
              <a:rPr lang="en-US" sz="2200" cap="none" dirty="0">
                <a:solidFill>
                  <a:schemeClr val="tx1"/>
                </a:solidFill>
              </a:rPr>
              <a:t>I</a:t>
            </a:r>
            <a:r>
              <a:rPr lang="en-US" sz="2200" cap="none" dirty="0" smtClean="0">
                <a:solidFill>
                  <a:schemeClr val="tx1"/>
                </a:solidFill>
              </a:rPr>
              <a:t>an </a:t>
            </a:r>
            <a:r>
              <a:rPr lang="en-US" sz="2200" cap="none" dirty="0">
                <a:solidFill>
                  <a:schemeClr val="tx1"/>
                </a:solidFill>
              </a:rPr>
              <a:t>B</a:t>
            </a:r>
            <a:r>
              <a:rPr lang="en-US" sz="2200" cap="none" dirty="0" smtClean="0">
                <a:solidFill>
                  <a:schemeClr val="tx1"/>
                </a:solidFill>
              </a:rPr>
              <a:t>lackwood, </a:t>
            </a:r>
            <a:br>
              <a:rPr lang="en-US" sz="2200" cap="none" dirty="0" smtClean="0">
                <a:solidFill>
                  <a:schemeClr val="tx1"/>
                </a:solidFill>
              </a:rPr>
            </a:br>
            <a:r>
              <a:rPr lang="en-US" sz="2200" cap="none" dirty="0" smtClean="0">
                <a:solidFill>
                  <a:schemeClr val="tx1"/>
                </a:solidFill>
              </a:rPr>
              <a:t>Industry </a:t>
            </a:r>
            <a:r>
              <a:rPr lang="en-US" sz="2200" cap="none" dirty="0">
                <a:solidFill>
                  <a:schemeClr val="tx1"/>
                </a:solidFill>
              </a:rPr>
              <a:t>B</a:t>
            </a:r>
            <a:r>
              <a:rPr lang="en-US" sz="2200" cap="none" dirty="0" smtClean="0">
                <a:solidFill>
                  <a:schemeClr val="tx1"/>
                </a:solidFill>
              </a:rPr>
              <a:t>eef </a:t>
            </a:r>
            <a:r>
              <a:rPr lang="en-US" sz="2200" cap="none" dirty="0">
                <a:solidFill>
                  <a:schemeClr val="tx1"/>
                </a:solidFill>
              </a:rPr>
              <a:t>C</a:t>
            </a:r>
            <a:r>
              <a:rPr lang="en-US" sz="2200" cap="none" dirty="0" smtClean="0">
                <a:solidFill>
                  <a:schemeClr val="tx1"/>
                </a:solidFill>
              </a:rPr>
              <a:t>onsulting PTY LTD, </a:t>
            </a:r>
            <a:br>
              <a:rPr lang="en-US" sz="2200" cap="none" dirty="0" smtClean="0">
                <a:solidFill>
                  <a:schemeClr val="tx1"/>
                </a:solidFill>
              </a:rPr>
            </a:br>
            <a:r>
              <a:rPr lang="en-US" sz="2200" cap="none" dirty="0" smtClean="0">
                <a:solidFill>
                  <a:schemeClr val="tx1"/>
                </a:solidFill>
              </a:rPr>
              <a:t>for Singleton Beef &amp; Land Management Association.</a:t>
            </a:r>
            <a:endParaRPr lang="en-GB" sz="2200" cap="non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0130" t="903" r="1879" b="73347"/>
          <a:stretch/>
        </p:blipFill>
        <p:spPr>
          <a:xfrm>
            <a:off x="5403273" y="176973"/>
            <a:ext cx="3649848" cy="1474519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781076" y="5445224"/>
            <a:ext cx="3753029" cy="4320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cap="none" dirty="0" smtClean="0">
                <a:solidFill>
                  <a:schemeClr val="tx1"/>
                </a:solidFill>
              </a:rPr>
              <a:t>Proudly supported by</a:t>
            </a:r>
            <a:endParaRPr lang="en-GB" sz="2200" cap="none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4407" y="5444203"/>
            <a:ext cx="1734752" cy="3962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37385" y="4088191"/>
            <a:ext cx="7419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922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A4FA12-AF93-449F-81A6-CF751DDF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75" y="608000"/>
            <a:ext cx="7894763" cy="987569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Activity: Make a timetable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142B2682-724B-406C-89A7-996C69EBDA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79827783"/>
              </p:ext>
            </p:extLst>
          </p:nvPr>
        </p:nvGraphicFramePr>
        <p:xfrm>
          <a:off x="1595492" y="1986410"/>
          <a:ext cx="5973527" cy="4038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553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A4797-A4F2-4C87-801D-3A3C9E98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074" y="630909"/>
            <a:ext cx="4458607" cy="869281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Show advice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D20241B4-42A6-4EEB-8D5C-538ABB804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009" y="1700735"/>
            <a:ext cx="7810493" cy="42693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If your final Show is a Hoof and Hook Competition, be aware: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Your 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animal will be distressed when 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mixed 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with other animals prior to loading, during transport and in their company in lairage at the 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abattoir. 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A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Prior to loading, only one person should be with the 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animal to minimise this distress.</a:t>
            </a: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A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In the last 72 hours before being mixed with ‘new’ cattle, make sure your animal is eating well and is drinking clean water</a:t>
            </a:r>
            <a:r>
              <a:rPr lang="en-A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A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2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9E299-A54E-462D-86DF-D545C2E8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3" y="398788"/>
            <a:ext cx="5267325" cy="1056650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Now to feed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868C59-251C-4131-94F6-6D033D817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040" y="2072985"/>
            <a:ext cx="7248440" cy="13988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Next stop…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Take a look at the next PowerPoint on feeding your animal!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" t="43796" r="-2103" b="3022"/>
          <a:stretch/>
        </p:blipFill>
        <p:spPr>
          <a:xfrm>
            <a:off x="1138040" y="3650307"/>
            <a:ext cx="6858392" cy="2377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06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duc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9144000" cy="514337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2656" y="388933"/>
            <a:ext cx="8278688" cy="8162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b="0" kern="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Watch: Welcome &amp; enjoy!</a:t>
            </a:r>
            <a:endParaRPr lang="en-AU" sz="3200" b="0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37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A406D-77FE-4EE0-B77B-E70617E0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52" y="636190"/>
            <a:ext cx="5511773" cy="1049736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Getting cattle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6F636A-EB27-455C-A9A3-1D280279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607" y="1909860"/>
            <a:ext cx="7518000" cy="37843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AU" sz="2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Your new cattle have arrived! </a:t>
            </a:r>
          </a:p>
          <a:p>
            <a:pPr marL="0" indent="0">
              <a:buNone/>
            </a:pPr>
            <a:r>
              <a:rPr lang="en-AU" dirty="0">
                <a:latin typeface="Century Gothic" panose="020B0502020202020204" pitchFamily="34" charset="0"/>
              </a:rPr>
              <a:t>First, you must ensure the traceability of your animals.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AU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You’ll </a:t>
            </a:r>
            <a:r>
              <a:rPr lang="en-AU" dirty="0">
                <a:latin typeface="Century Gothic" panose="020B0502020202020204" pitchFamily="34" charset="0"/>
              </a:rPr>
              <a:t>need a </a:t>
            </a:r>
            <a:r>
              <a:rPr lang="en-A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National Vendor Declaration (NVD) </a:t>
            </a:r>
            <a:r>
              <a:rPr lang="en-AU" dirty="0">
                <a:latin typeface="Century Gothic" panose="020B0502020202020204" pitchFamily="34" charset="0"/>
              </a:rPr>
              <a:t>which is a key legal document for traceability and market access</a:t>
            </a:r>
            <a:r>
              <a:rPr lang="en-AU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NVDs were updated in July and apply </a:t>
            </a:r>
            <a:r>
              <a:rPr lang="en-AU" dirty="0">
                <a:latin typeface="Century Gothic" panose="020B0502020202020204" pitchFamily="34" charset="0"/>
              </a:rPr>
              <a:t>to </a:t>
            </a:r>
            <a:r>
              <a:rPr lang="en-AU" dirty="0" smtClean="0">
                <a:latin typeface="Century Gothic" panose="020B0502020202020204" pitchFamily="34" charset="0"/>
              </a:rPr>
              <a:t>all future transactions</a:t>
            </a:r>
            <a:r>
              <a:rPr lang="en-AU" dirty="0">
                <a:latin typeface="Century Gothic" panose="020B0502020202020204" pitchFamily="34" charset="0"/>
              </a:rPr>
              <a:t>. From </a:t>
            </a:r>
            <a:r>
              <a:rPr lang="en-AU" dirty="0" smtClean="0">
                <a:latin typeface="Century Gothic" panose="020B0502020202020204" pitchFamily="34" charset="0"/>
              </a:rPr>
              <a:t>1</a:t>
            </a:r>
            <a:r>
              <a:rPr lang="en-AU" baseline="30000" dirty="0" smtClean="0">
                <a:latin typeface="Century Gothic" panose="020B0502020202020204" pitchFamily="34" charset="0"/>
              </a:rPr>
              <a:t>st</a:t>
            </a:r>
            <a:r>
              <a:rPr lang="en-AU" dirty="0" smtClean="0">
                <a:latin typeface="Century Gothic" panose="020B0502020202020204" pitchFamily="34" charset="0"/>
              </a:rPr>
              <a:t> January 2021, </a:t>
            </a:r>
            <a:r>
              <a:rPr lang="en-AU" dirty="0">
                <a:latin typeface="Century Gothic" panose="020B0502020202020204" pitchFamily="34" charset="0"/>
              </a:rPr>
              <a:t>only </a:t>
            </a:r>
            <a:r>
              <a:rPr lang="en-AU" dirty="0" smtClean="0">
                <a:latin typeface="Century Gothic" panose="020B0502020202020204" pitchFamily="34" charset="0"/>
              </a:rPr>
              <a:t>the </a:t>
            </a:r>
            <a:r>
              <a:rPr lang="en-AU" dirty="0">
                <a:latin typeface="Century Gothic" panose="020B0502020202020204" pitchFamily="34" charset="0"/>
              </a:rPr>
              <a:t>updated versions of </a:t>
            </a:r>
            <a:r>
              <a:rPr lang="en-AU" dirty="0" smtClean="0">
                <a:latin typeface="Century Gothic" panose="020B0502020202020204" pitchFamily="34" charset="0"/>
              </a:rPr>
              <a:t>NVDs will </a:t>
            </a:r>
            <a:r>
              <a:rPr lang="en-AU" dirty="0">
                <a:latin typeface="Century Gothic" panose="020B0502020202020204" pitchFamily="34" charset="0"/>
              </a:rPr>
              <a:t>be accepted.</a:t>
            </a:r>
          </a:p>
          <a:p>
            <a:pPr marL="0" indent="0">
              <a:buNone/>
            </a:pPr>
            <a:r>
              <a:rPr lang="en-AU" dirty="0" smtClean="0">
                <a:latin typeface="Century Gothic" panose="020B0502020202020204" pitchFamily="34" charset="0"/>
              </a:rPr>
              <a:t>You can find the new e-NVDs, how-to guides and further details at:</a:t>
            </a:r>
            <a:br>
              <a:rPr lang="en-AU" dirty="0" smtClean="0">
                <a:latin typeface="Century Gothic" panose="020B0502020202020204" pitchFamily="34" charset="0"/>
              </a:rPr>
            </a:br>
            <a:r>
              <a:rPr lang="en-AU" dirty="0" smtClean="0">
                <a:latin typeface="Century Gothic" panose="020B0502020202020204" pitchFamily="34" charset="0"/>
                <a:hlinkClick r:id="rId2"/>
              </a:rPr>
              <a:t>integritysystems.com.au/on-farm-assurance/national-vendor-declaration-nvd</a:t>
            </a:r>
            <a:endParaRPr lang="en-AU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8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3AC1-C20B-4C09-A565-25C7BE3C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10" y="444503"/>
            <a:ext cx="6264977" cy="984247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The PIC method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1D0EC-D6B5-4019-B362-571BCE7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24" y="1857374"/>
            <a:ext cx="7759014" cy="402660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AU" sz="2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Has the animal been transferred from a property to your school using the Property Identification Code (PIC) method?</a:t>
            </a:r>
            <a:br>
              <a:rPr lang="en-AU" sz="2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000" dirty="0">
                <a:latin typeface="Century Gothic" panose="020B0502020202020204" pitchFamily="34" charset="0"/>
              </a:rPr>
              <a:t/>
            </a:r>
            <a:br>
              <a:rPr lang="en-AU" sz="2000" dirty="0">
                <a:latin typeface="Century Gothic" panose="020B0502020202020204" pitchFamily="34" charset="0"/>
              </a:rPr>
            </a:br>
            <a:r>
              <a:rPr lang="en-AU" sz="2000" dirty="0">
                <a:latin typeface="Century Gothic" panose="020B0502020202020204" pitchFamily="34" charset="0"/>
              </a:rPr>
              <a:t>PIC is an eight-character code allocated by the Department of Primary Industries (DPI) or other authorities to identify a livestock-producing property. </a:t>
            </a:r>
          </a:p>
          <a:p>
            <a:pPr marL="0" indent="0">
              <a:buNone/>
            </a:pPr>
            <a:r>
              <a:rPr lang="en-AU" sz="2000" dirty="0">
                <a:latin typeface="Century Gothic" panose="020B0502020202020204" pitchFamily="34" charset="0"/>
              </a:rPr>
              <a:t>Producers must have a PIC to move livestock on and off a property. </a:t>
            </a:r>
          </a:p>
          <a:p>
            <a:pPr marL="0" indent="0">
              <a:buNone/>
            </a:pPr>
            <a:r>
              <a:rPr lang="en-AU" sz="2000" dirty="0">
                <a:latin typeface="Century Gothic" panose="020B0502020202020204" pitchFamily="34" charset="0"/>
              </a:rPr>
              <a:t>Talk to the Veterinary Services Section of your Local Land Services or visit </a:t>
            </a:r>
            <a:r>
              <a:rPr lang="en-AU" sz="2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hlinkClick r:id="rId2"/>
              </a:rPr>
              <a:t>www.integritysystems.com.au</a:t>
            </a:r>
            <a:r>
              <a:rPr lang="en-AU" sz="2000" dirty="0">
                <a:latin typeface="Century Gothic" panose="020B0502020202020204" pitchFamily="34" charset="0"/>
              </a:rPr>
              <a:t>  to find out more.</a:t>
            </a:r>
          </a:p>
        </p:txBody>
      </p:sp>
    </p:spTree>
    <p:extLst>
      <p:ext uri="{BB962C8B-B14F-4D97-AF65-F5344CB8AC3E}">
        <p14:creationId xmlns:p14="http://schemas.microsoft.com/office/powerpoint/2010/main" xmlns="" val="1081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3AC1-C20B-4C09-A565-25C7BE3C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71" y="391866"/>
            <a:ext cx="7005110" cy="1069452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Traceability of cattle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272" y="207356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</a:rPr>
              <a:t>Once you have the</a:t>
            </a:r>
            <a:r>
              <a:rPr lang="en-AU" sz="2800" b="1" dirty="0">
                <a:latin typeface="Century Gothic" panose="020B0502020202020204" pitchFamily="34" charset="0"/>
              </a:rPr>
              <a:t>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NVD</a:t>
            </a:r>
            <a:r>
              <a:rPr lang="en-AU" sz="2800" b="1" dirty="0">
                <a:latin typeface="Century Gothic" panose="020B0502020202020204" pitchFamily="34" charset="0"/>
              </a:rPr>
              <a:t> </a:t>
            </a:r>
            <a:r>
              <a:rPr lang="en-AU" sz="2800" dirty="0">
                <a:latin typeface="Century Gothic" panose="020B0502020202020204" pitchFamily="34" charset="0"/>
              </a:rPr>
              <a:t>and </a:t>
            </a:r>
            <a:r>
              <a:rPr lang="en-AU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PIC</a:t>
            </a:r>
            <a:r>
              <a:rPr lang="en-AU" sz="2800" dirty="0">
                <a:latin typeface="Century Gothic" panose="020B0502020202020204" pitchFamily="34" charset="0"/>
              </a:rPr>
              <a:t> sorted, your animal is now traceable to your school from the property it was sent from.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91627" y="4397574"/>
            <a:ext cx="1470507" cy="1470507"/>
            <a:chOff x="7410928" y="4102104"/>
            <a:chExt cx="1470507" cy="1470507"/>
          </a:xfrm>
        </p:grpSpPr>
        <p:sp>
          <p:nvSpPr>
            <p:cNvPr id="9" name="Oval 8"/>
            <p:cNvSpPr/>
            <p:nvPr/>
          </p:nvSpPr>
          <p:spPr>
            <a:xfrm>
              <a:off x="7410928" y="4102104"/>
              <a:ext cx="1470507" cy="1470507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3" name="Rectangle 12" descr="Cow"/>
            <p:cNvSpPr/>
            <p:nvPr/>
          </p:nvSpPr>
          <p:spPr>
            <a:xfrm>
              <a:off x="7831181" y="4522356"/>
              <a:ext cx="630000" cy="630000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dgm="http://schemas.openxmlformats.org/drawingml/2006/diagram" xmlns:asvg="http://schemas.microsoft.com/office/drawing/2016/SVG/main" xmlns="" xmlns:lc="http://schemas.openxmlformats.org/drawingml/2006/lockedCanvas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" name="Group 3"/>
          <p:cNvGrpSpPr/>
          <p:nvPr/>
        </p:nvGrpSpPr>
        <p:grpSpPr>
          <a:xfrm>
            <a:off x="3860344" y="4397574"/>
            <a:ext cx="1509563" cy="1509563"/>
            <a:chOff x="5481112" y="4102104"/>
            <a:chExt cx="1509563" cy="1509563"/>
          </a:xfrm>
        </p:grpSpPr>
        <p:sp>
          <p:nvSpPr>
            <p:cNvPr id="14" name="Oval 13"/>
            <p:cNvSpPr/>
            <p:nvPr/>
          </p:nvSpPr>
          <p:spPr>
            <a:xfrm>
              <a:off x="5481112" y="4102104"/>
              <a:ext cx="1509563" cy="1509563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Barcode"/>
            <p:cNvSpPr/>
            <p:nvPr/>
          </p:nvSpPr>
          <p:spPr>
            <a:xfrm>
              <a:off x="5920893" y="4541884"/>
              <a:ext cx="630000" cy="630000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:dgm="http://schemas.openxmlformats.org/drawingml/2006/diagram" xmlns:asvg="http://schemas.microsoft.com/office/drawing/2016/SVG/main" xmlns="" xmlns:lc="http://schemas.openxmlformats.org/drawingml/2006/lockedCanvas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oup 2"/>
          <p:cNvGrpSpPr/>
          <p:nvPr/>
        </p:nvGrpSpPr>
        <p:grpSpPr>
          <a:xfrm>
            <a:off x="1471696" y="4358518"/>
            <a:ext cx="1566928" cy="1509563"/>
            <a:chOff x="3493930" y="4102104"/>
            <a:chExt cx="1566928" cy="1509563"/>
          </a:xfrm>
        </p:grpSpPr>
        <p:sp>
          <p:nvSpPr>
            <p:cNvPr id="16" name="Oval 15"/>
            <p:cNvSpPr/>
            <p:nvPr/>
          </p:nvSpPr>
          <p:spPr>
            <a:xfrm>
              <a:off x="3493930" y="4102104"/>
              <a:ext cx="1566928" cy="1509563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7" name="Smiley Face 16"/>
            <p:cNvSpPr/>
            <p:nvPr/>
          </p:nvSpPr>
          <p:spPr>
            <a:xfrm>
              <a:off x="3936617" y="4545547"/>
              <a:ext cx="678509" cy="653668"/>
            </a:xfrm>
            <a:prstGeom prst="smileyFac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xmlns="" val="21156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 descr="Cow"/>
          <p:cNvSpPr/>
          <p:nvPr/>
        </p:nvSpPr>
        <p:spPr>
          <a:xfrm>
            <a:off x="275547" y="824065"/>
            <a:ext cx="905662" cy="109332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xmlns:dgm="http://schemas.openxmlformats.org/drawingml/2006/diagram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/>
          <p:cNvSpPr/>
          <p:nvPr/>
        </p:nvSpPr>
        <p:spPr>
          <a:xfrm>
            <a:off x="121793" y="318799"/>
            <a:ext cx="8733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Other important </a:t>
            </a:r>
            <a:r>
              <a:rPr lang="en-AU" sz="40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AU" sz="40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</a:br>
            <a:r>
              <a:rPr lang="en-AU" sz="4000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things to </a:t>
            </a:r>
            <a:r>
              <a:rPr lang="en-AU" sz="40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consider</a:t>
            </a:r>
            <a:endParaRPr lang="en-GB" sz="4000" dirty="0">
              <a:solidFill>
                <a:schemeClr val="accent4">
                  <a:lumMod val="90000"/>
                  <a:lumOff val="1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6070" y="1883000"/>
            <a:ext cx="986381" cy="986381"/>
            <a:chOff x="-1029993" y="1855844"/>
            <a:chExt cx="986381" cy="9863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029993" y="1855844"/>
              <a:ext cx="986381" cy="98638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812146" y="1882633"/>
              <a:ext cx="54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6071" y="3495947"/>
            <a:ext cx="986381" cy="986381"/>
            <a:chOff x="-1051979" y="3549793"/>
            <a:chExt cx="986381" cy="98638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051979" y="3549793"/>
              <a:ext cx="986381" cy="98638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812147" y="3575059"/>
              <a:ext cx="54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2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61928" y="1859902"/>
            <a:ext cx="7718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Was the animal born </a:t>
            </a:r>
            <a:r>
              <a:rPr lang="en-AU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 the </a:t>
            </a:r>
            <a:r>
              <a:rPr lang="en-A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property it was sent from?</a:t>
            </a:r>
            <a:r>
              <a:rPr lang="en-A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All animals leaving a property must have an NLIS accredited device before moving. This device is a visual or electronic ear tag. You can learn about the colour of NLIS tags and what they mean at </a:t>
            </a:r>
            <a:r>
              <a:rPr lang="en-AU" dirty="0">
                <a:latin typeface="Century Gothic" panose="020B0502020202020204" pitchFamily="34" charset="0"/>
                <a:hlinkClick r:id="rId6"/>
              </a:rPr>
              <a:t>www.nlis.mla.com.au</a:t>
            </a:r>
            <a:r>
              <a:rPr lang="en-AU" dirty="0">
                <a:latin typeface="Century Gothic" panose="020B0502020202020204" pitchFamily="34" charset="0"/>
              </a:rPr>
              <a:t>.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04776" y="3469114"/>
            <a:ext cx="79392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Did you receive an Animal Health Statement </a:t>
            </a:r>
            <a:r>
              <a:rPr lang="en-AU" sz="2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from </a:t>
            </a:r>
            <a:r>
              <a:rPr lang="en-A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the supplier?</a:t>
            </a:r>
            <a:r>
              <a:rPr lang="en-A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Buyers should ask for a </a:t>
            </a:r>
            <a:r>
              <a:rPr lang="en-AU" dirty="0" smtClean="0">
                <a:latin typeface="Century Gothic" panose="020B0502020202020204" pitchFamily="34" charset="0"/>
              </a:rPr>
              <a:t>statement and </a:t>
            </a:r>
            <a:r>
              <a:rPr lang="en-AU" dirty="0">
                <a:latin typeface="Century Gothic" panose="020B0502020202020204" pitchFamily="34" charset="0"/>
              </a:rPr>
              <a:t>use </a:t>
            </a:r>
            <a:r>
              <a:rPr lang="en-AU" dirty="0" smtClean="0">
                <a:latin typeface="Century Gothic" panose="020B0502020202020204" pitchFamily="34" charset="0"/>
              </a:rPr>
              <a:t>it to </a:t>
            </a:r>
            <a:r>
              <a:rPr lang="en-AU" dirty="0">
                <a:latin typeface="Century Gothic" panose="020B0502020202020204" pitchFamily="34" charset="0"/>
              </a:rPr>
              <a:t>determine the health risks associated with the </a:t>
            </a:r>
            <a:r>
              <a:rPr lang="en-AU" dirty="0" smtClean="0">
                <a:latin typeface="Century Gothic" panose="020B0502020202020204" pitchFamily="34" charset="0"/>
              </a:rPr>
              <a:t>animal offered </a:t>
            </a:r>
            <a:r>
              <a:rPr lang="en-AU" dirty="0">
                <a:latin typeface="Century Gothic" panose="020B0502020202020204" pitchFamily="34" charset="0"/>
              </a:rPr>
              <a:t>for sale. You can contact the Veterinary Services Section of your Local Land Services or visit </a:t>
            </a:r>
            <a:r>
              <a:rPr lang="en-AU" dirty="0">
                <a:latin typeface="Century Gothic" panose="020B0502020202020204" pitchFamily="34" charset="0"/>
                <a:hlinkClick r:id="rId7"/>
              </a:rPr>
              <a:t>www.farmbiosecurity.com.au/toolkit/declarations-and-statements</a:t>
            </a:r>
            <a:r>
              <a:rPr lang="en-AU" dirty="0">
                <a:latin typeface="Century Gothic" panose="020B0502020202020204" pitchFamily="34" charset="0"/>
              </a:rPr>
              <a:t> to learn more.</a:t>
            </a:r>
            <a:br>
              <a:rPr lang="en-AU" dirty="0">
                <a:latin typeface="Century Gothic" panose="020B0502020202020204" pitchFamily="34" charset="0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793" y="5267649"/>
            <a:ext cx="986381" cy="986381"/>
            <a:chOff x="-1070284" y="5078837"/>
            <a:chExt cx="986381" cy="98638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070284" y="5078837"/>
              <a:ext cx="986381" cy="98638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827478" y="5110361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3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08174" y="5546495"/>
            <a:ext cx="7702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en-AU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Put all this information together as the record of your animal.</a:t>
            </a:r>
            <a:endParaRPr lang="en-GB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7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D20241B4-42A6-4EEB-8D5C-538ABB8048E1}"/>
              </a:ext>
            </a:extLst>
          </p:cNvPr>
          <p:cNvSpPr txBox="1">
            <a:spLocks/>
          </p:cNvSpPr>
          <p:nvPr/>
        </p:nvSpPr>
        <p:spPr>
          <a:xfrm>
            <a:off x="207644" y="137858"/>
            <a:ext cx="8601077" cy="12004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Watch: Traceability of cattle</a:t>
            </a:r>
            <a:endParaRPr lang="en-AU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Cattle Traceabil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2146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5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3AC1-C20B-4C09-A565-25C7BE3C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707" y="271608"/>
            <a:ext cx="3891000" cy="936448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Pop quiz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1D0EC-D6B5-4019-B362-571BCE7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97" y="1700213"/>
            <a:ext cx="8266977" cy="43163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AU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What are the two main </a:t>
            </a:r>
            <a:r>
              <a:rPr lang="en-A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things you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need to trace your cattle?</a:t>
            </a:r>
          </a:p>
          <a:p>
            <a:pPr marL="0" indent="0">
              <a:buNone/>
            </a:pPr>
            <a:r>
              <a:rPr lang="en-AU" sz="2800" dirty="0" smtClean="0">
                <a:latin typeface="Century Gothic" panose="020B0502020202020204" pitchFamily="34" charset="0"/>
              </a:rPr>
              <a:t>A: </a:t>
            </a:r>
            <a:r>
              <a:rPr lang="en-AU" sz="2000" dirty="0" smtClean="0">
                <a:latin typeface="Century Gothic" panose="020B0502020202020204" pitchFamily="34" charset="0"/>
              </a:rPr>
              <a:t>NVD </a:t>
            </a:r>
            <a:r>
              <a:rPr lang="en-AU" sz="2000" dirty="0">
                <a:latin typeface="Century Gothic" panose="020B0502020202020204" pitchFamily="34" charset="0"/>
              </a:rPr>
              <a:t>and PIC</a:t>
            </a:r>
            <a:br>
              <a:rPr lang="en-AU" sz="2000" dirty="0">
                <a:latin typeface="Century Gothic" panose="020B0502020202020204" pitchFamily="34" charset="0"/>
              </a:rPr>
            </a:br>
            <a:endParaRPr lang="en-AU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What does PIC stand for?</a:t>
            </a:r>
          </a:p>
          <a:p>
            <a:pPr marL="0" indent="0">
              <a:buNone/>
            </a:pPr>
            <a:r>
              <a:rPr lang="en-AU" sz="2800" dirty="0">
                <a:latin typeface="Century Gothic" panose="020B0502020202020204" pitchFamily="34" charset="0"/>
              </a:rPr>
              <a:t>A: </a:t>
            </a:r>
            <a:r>
              <a:rPr lang="en-AU" sz="2000" dirty="0" smtClean="0">
                <a:latin typeface="Century Gothic" panose="020B0502020202020204" pitchFamily="34" charset="0"/>
              </a:rPr>
              <a:t>Property </a:t>
            </a:r>
            <a:r>
              <a:rPr lang="en-AU" sz="2000" dirty="0">
                <a:latin typeface="Century Gothic" panose="020B0502020202020204" pitchFamily="34" charset="0"/>
              </a:rPr>
              <a:t>Identification Code </a:t>
            </a:r>
            <a:r>
              <a:rPr lang="en-AU" sz="2000" dirty="0" smtClean="0">
                <a:latin typeface="Century Gothic" panose="020B0502020202020204" pitchFamily="34" charset="0"/>
              </a:rPr>
              <a:t/>
            </a:r>
            <a:br>
              <a:rPr lang="en-AU" sz="2000" dirty="0" smtClean="0">
                <a:latin typeface="Century Gothic" panose="020B0502020202020204" pitchFamily="34" charset="0"/>
              </a:rPr>
            </a:br>
            <a:endParaRPr lang="en-AU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What is an NLIS accredited device? </a:t>
            </a:r>
          </a:p>
          <a:p>
            <a:pPr marL="0" indent="0">
              <a:buNone/>
            </a:pPr>
            <a:r>
              <a:rPr lang="en-AU" sz="2800" dirty="0">
                <a:latin typeface="Century Gothic" panose="020B0502020202020204" pitchFamily="34" charset="0"/>
              </a:rPr>
              <a:t>A: </a:t>
            </a:r>
            <a:r>
              <a:rPr lang="en-AU" sz="2000" dirty="0" smtClean="0">
                <a:latin typeface="Century Gothic" panose="020B0502020202020204" pitchFamily="34" charset="0"/>
              </a:rPr>
              <a:t>An </a:t>
            </a:r>
            <a:r>
              <a:rPr lang="en-AU" sz="2000" dirty="0">
                <a:latin typeface="Century Gothic" panose="020B0502020202020204" pitchFamily="34" charset="0"/>
              </a:rPr>
              <a:t>ear tag that identifies your </a:t>
            </a:r>
            <a:r>
              <a:rPr lang="en-AU" sz="2000" dirty="0" smtClean="0">
                <a:latin typeface="Century Gothic" panose="020B0502020202020204" pitchFamily="34" charset="0"/>
              </a:rPr>
              <a:t>animal</a:t>
            </a:r>
            <a:endParaRPr lang="en-A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3AC1-C20B-4C09-A565-25C7BE3C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169" y="707563"/>
            <a:ext cx="6545223" cy="797989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Settle your animal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xmlns="" id="{A034C25B-A221-4385-81B6-FF98357F2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4297327"/>
              </p:ext>
            </p:extLst>
          </p:nvPr>
        </p:nvGraphicFramePr>
        <p:xfrm>
          <a:off x="1041438" y="1867319"/>
          <a:ext cx="7416761" cy="431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40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43B"/>
      </a:accent1>
      <a:accent2>
        <a:srgbClr val="009644"/>
      </a:accent2>
      <a:accent3>
        <a:srgbClr val="A5A5A5"/>
      </a:accent3>
      <a:accent4>
        <a:srgbClr val="00582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880</TotalTime>
  <Words>356</Words>
  <Application>Microsoft Office PowerPoint</Application>
  <PresentationFormat>On-screen Show (4:3)</PresentationFormat>
  <Paragraphs>53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Retrospect</vt:lpstr>
      <vt:lpstr>Your new cattle have arrived</vt:lpstr>
      <vt:lpstr>Slide 2</vt:lpstr>
      <vt:lpstr>Getting cattle</vt:lpstr>
      <vt:lpstr>The PIC method</vt:lpstr>
      <vt:lpstr>Traceability of cattle</vt:lpstr>
      <vt:lpstr>Slide 6</vt:lpstr>
      <vt:lpstr>Slide 7</vt:lpstr>
      <vt:lpstr>Pop quiz</vt:lpstr>
      <vt:lpstr>Settle your animal</vt:lpstr>
      <vt:lpstr>Activity: Make a timetable</vt:lpstr>
      <vt:lpstr>Show advice</vt:lpstr>
      <vt:lpstr>Now to feed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your Show Steer</dc:title>
  <dc:creator>Susie Blackwood</dc:creator>
  <cp:lastModifiedBy>User</cp:lastModifiedBy>
  <cp:revision>62</cp:revision>
  <dcterms:created xsi:type="dcterms:W3CDTF">2020-06-09T01:23:35Z</dcterms:created>
  <dcterms:modified xsi:type="dcterms:W3CDTF">2020-07-22T10:03:03Z</dcterms:modified>
</cp:coreProperties>
</file>